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3" r:id="rId7"/>
    <p:sldId id="264" r:id="rId8"/>
    <p:sldId id="265" r:id="rId9"/>
    <p:sldId id="266" r:id="rId10"/>
    <p:sldId id="262" r:id="rId11"/>
    <p:sldId id="267" r:id="rId12"/>
    <p:sldId id="268" r:id="rId13"/>
    <p:sldId id="269" r:id="rId14"/>
    <p:sldId id="270" r:id="rId15"/>
    <p:sldId id="271" r:id="rId16"/>
    <p:sldId id="272" r:id="rId17"/>
    <p:sldId id="273" r:id="rId18"/>
    <p:sldId id="274" r:id="rId19"/>
    <p:sldId id="277" r:id="rId20"/>
    <p:sldId id="279" r:id="rId21"/>
    <p:sldId id="280" r:id="rId22"/>
    <p:sldId id="281" r:id="rId23"/>
    <p:sldId id="282" r:id="rId24"/>
    <p:sldId id="283" r:id="rId25"/>
    <p:sldId id="276" r:id="rId26"/>
    <p:sldId id="284" r:id="rId27"/>
    <p:sldId id="285" r:id="rId28"/>
    <p:sldId id="286" r:id="rId29"/>
    <p:sldId id="287" r:id="rId30"/>
    <p:sldId id="288" r:id="rId31"/>
    <p:sldId id="289" r:id="rId32"/>
    <p:sldId id="290"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5" name="Footer Placeholder 4"/>
          <p:cNvSpPr>
            <a:spLocks noGrp="1"/>
          </p:cNvSpPr>
          <p:nvPr>
            <p:ph type="ftr" sz="quarter" idx="11"/>
          </p:nvPr>
        </p:nvSpPr>
        <p:spPr/>
        <p:txBody>
          <a:bodyPr/>
          <a:lstStyle/>
          <a:p>
            <a:endParaRPr lang="es-AR" dirty="0"/>
          </a:p>
        </p:txBody>
      </p:sp>
      <p:sp>
        <p:nvSpPr>
          <p:cNvPr id="6" name="Slide Number Placeholder 5"/>
          <p:cNvSpPr>
            <a:spLocks noGrp="1"/>
          </p:cNvSpPr>
          <p:nvPr>
            <p:ph type="sldNum" sz="quarter" idx="12"/>
          </p:nvPr>
        </p:nvSpPr>
        <p:spPr/>
        <p:txBody>
          <a:bodyPr/>
          <a:lstStyle/>
          <a:p>
            <a:fld id="{9982892A-9F7A-49A9-9042-2062E636CFE9}" type="slidenum">
              <a:rPr lang="es-AR" smtClean="0"/>
              <a:pPr/>
              <a:t>‹Nº›</a:t>
            </a:fld>
            <a:endParaRPr lang="es-A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5" name="Footer Placeholder 4"/>
          <p:cNvSpPr>
            <a:spLocks noGrp="1"/>
          </p:cNvSpPr>
          <p:nvPr>
            <p:ph type="ftr" sz="quarter" idx="11"/>
          </p:nvPr>
        </p:nvSpPr>
        <p:spPr/>
        <p:txBody>
          <a:bodyPr/>
          <a:lstStyle/>
          <a:p>
            <a:endParaRPr lang="es-AR" dirty="0"/>
          </a:p>
        </p:txBody>
      </p:sp>
      <p:sp>
        <p:nvSpPr>
          <p:cNvPr id="6" name="Slide Number Placeholder 5"/>
          <p:cNvSpPr>
            <a:spLocks noGrp="1"/>
          </p:cNvSpPr>
          <p:nvPr>
            <p:ph type="sldNum" sz="quarter" idx="12"/>
          </p:nvPr>
        </p:nvSpPr>
        <p:spPr/>
        <p:txBody>
          <a:bodyPr/>
          <a:lstStyle/>
          <a:p>
            <a:fld id="{9982892A-9F7A-49A9-9042-2062E636CFE9}" type="slidenum">
              <a:rPr lang="es-AR" smtClean="0"/>
              <a:pPr/>
              <a:t>‹Nº›</a:t>
            </a:fld>
            <a:endParaRPr lang="es-A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5" name="Footer Placeholder 4"/>
          <p:cNvSpPr>
            <a:spLocks noGrp="1"/>
          </p:cNvSpPr>
          <p:nvPr>
            <p:ph type="ftr" sz="quarter" idx="11"/>
          </p:nvPr>
        </p:nvSpPr>
        <p:spPr/>
        <p:txBody>
          <a:bodyPr/>
          <a:lstStyle/>
          <a:p>
            <a:endParaRPr lang="es-AR" dirty="0"/>
          </a:p>
        </p:txBody>
      </p:sp>
      <p:sp>
        <p:nvSpPr>
          <p:cNvPr id="6" name="Slide Number Placeholder 5"/>
          <p:cNvSpPr>
            <a:spLocks noGrp="1"/>
          </p:cNvSpPr>
          <p:nvPr>
            <p:ph type="sldNum" sz="quarter" idx="12"/>
          </p:nvPr>
        </p:nvSpPr>
        <p:spPr/>
        <p:txBody>
          <a:bodyPr/>
          <a:lstStyle/>
          <a:p>
            <a:fld id="{9982892A-9F7A-49A9-9042-2062E636CFE9}" type="slidenum">
              <a:rPr lang="es-AR" smtClean="0"/>
              <a:pPr/>
              <a:t>‹Nº›</a:t>
            </a:fld>
            <a:endParaRPr lang="es-AR"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5" name="Footer Placeholder 4"/>
          <p:cNvSpPr>
            <a:spLocks noGrp="1"/>
          </p:cNvSpPr>
          <p:nvPr>
            <p:ph type="ftr" sz="quarter" idx="11"/>
          </p:nvPr>
        </p:nvSpPr>
        <p:spPr/>
        <p:txBody>
          <a:bodyPr/>
          <a:lstStyle/>
          <a:p>
            <a:endParaRPr lang="es-AR" dirty="0"/>
          </a:p>
        </p:txBody>
      </p:sp>
      <p:sp>
        <p:nvSpPr>
          <p:cNvPr id="6" name="Slide Number Placeholder 5"/>
          <p:cNvSpPr>
            <a:spLocks noGrp="1"/>
          </p:cNvSpPr>
          <p:nvPr>
            <p:ph type="sldNum" sz="quarter" idx="12"/>
          </p:nvPr>
        </p:nvSpPr>
        <p:spPr/>
        <p:txBody>
          <a:bodyPr/>
          <a:lstStyle/>
          <a:p>
            <a:fld id="{9982892A-9F7A-49A9-9042-2062E636CFE9}" type="slidenum">
              <a:rPr lang="es-AR" smtClean="0"/>
              <a:pPr/>
              <a:t>‹Nº›</a:t>
            </a:fld>
            <a:endParaRPr lang="es-AR" dirty="0"/>
          </a:p>
        </p:txBody>
      </p:sp>
      <p:sp>
        <p:nvSpPr>
          <p:cNvPr id="7" name="Title 6"/>
          <p:cNvSpPr>
            <a:spLocks noGrp="1"/>
          </p:cNvSpPr>
          <p:nvPr>
            <p:ph type="title"/>
          </p:nvPr>
        </p:nvSpPr>
        <p:spPr/>
        <p:txBody>
          <a:bodyPr/>
          <a:lstStyle/>
          <a:p>
            <a:r>
              <a:rPr lang="es-ES" smtClean="0"/>
              <a:t>Haga clic para modificar el estilo de título del patrón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5" name="Footer Placeholder 4"/>
          <p:cNvSpPr>
            <a:spLocks noGrp="1"/>
          </p:cNvSpPr>
          <p:nvPr>
            <p:ph type="ftr" sz="quarter" idx="11"/>
          </p:nvPr>
        </p:nvSpPr>
        <p:spPr/>
        <p:txBody>
          <a:bodyPr/>
          <a:lstStyle/>
          <a:p>
            <a:endParaRPr lang="es-AR" dirty="0"/>
          </a:p>
        </p:txBody>
      </p:sp>
      <p:sp>
        <p:nvSpPr>
          <p:cNvPr id="6" name="Slide Number Placeholder 5"/>
          <p:cNvSpPr>
            <a:spLocks noGrp="1"/>
          </p:cNvSpPr>
          <p:nvPr>
            <p:ph type="sldNum" sz="quarter" idx="12"/>
          </p:nvPr>
        </p:nvSpPr>
        <p:spPr/>
        <p:txBody>
          <a:bodyPr/>
          <a:lstStyle/>
          <a:p>
            <a:fld id="{9982892A-9F7A-49A9-9042-2062E636CFE9}" type="slidenum">
              <a:rPr lang="es-AR" smtClean="0"/>
              <a:pPr/>
              <a:t>‹Nº›</a:t>
            </a:fld>
            <a:endParaRPr lang="es-A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5" name="Date Placeholder 4"/>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6" name="Footer Placeholder 5"/>
          <p:cNvSpPr>
            <a:spLocks noGrp="1"/>
          </p:cNvSpPr>
          <p:nvPr>
            <p:ph type="ftr" sz="quarter" idx="11"/>
          </p:nvPr>
        </p:nvSpPr>
        <p:spPr/>
        <p:txBody>
          <a:bodyPr/>
          <a:lstStyle/>
          <a:p>
            <a:endParaRPr lang="es-AR" dirty="0"/>
          </a:p>
        </p:txBody>
      </p:sp>
      <p:sp>
        <p:nvSpPr>
          <p:cNvPr id="7" name="Slide Number Placeholder 6"/>
          <p:cNvSpPr>
            <a:spLocks noGrp="1"/>
          </p:cNvSpPr>
          <p:nvPr>
            <p:ph type="sldNum" sz="quarter" idx="12"/>
          </p:nvPr>
        </p:nvSpPr>
        <p:spPr/>
        <p:txBody>
          <a:bodyPr/>
          <a:lstStyle/>
          <a:p>
            <a:fld id="{9982892A-9F7A-49A9-9042-2062E636CFE9}" type="slidenum">
              <a:rPr lang="es-AR" smtClean="0"/>
              <a:pPr/>
              <a:t>‹Nº›</a:t>
            </a:fld>
            <a:endParaRPr lang="es-AR" dirty="0"/>
          </a:p>
        </p:txBody>
      </p:sp>
      <p:sp>
        <p:nvSpPr>
          <p:cNvPr id="9" name="Content Placeholder 8"/>
          <p:cNvSpPr>
            <a:spLocks noGrp="1"/>
          </p:cNvSpPr>
          <p:nvPr>
            <p:ph sz="quarter" idx="13"/>
          </p:nvPr>
        </p:nvSpPr>
        <p:spPr>
          <a:xfrm>
            <a:off x="676655" y="2679192"/>
            <a:ext cx="3822192" cy="34472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8" name="Footer Placeholder 7"/>
          <p:cNvSpPr>
            <a:spLocks noGrp="1"/>
          </p:cNvSpPr>
          <p:nvPr>
            <p:ph type="ftr" sz="quarter" idx="11"/>
          </p:nvPr>
        </p:nvSpPr>
        <p:spPr/>
        <p:txBody>
          <a:bodyPr/>
          <a:lstStyle/>
          <a:p>
            <a:endParaRPr lang="es-AR" dirty="0"/>
          </a:p>
        </p:txBody>
      </p:sp>
      <p:sp>
        <p:nvSpPr>
          <p:cNvPr id="9" name="Slide Number Placeholder 8"/>
          <p:cNvSpPr>
            <a:spLocks noGrp="1"/>
          </p:cNvSpPr>
          <p:nvPr>
            <p:ph type="sldNum" sz="quarter" idx="12"/>
          </p:nvPr>
        </p:nvSpPr>
        <p:spPr/>
        <p:txBody>
          <a:bodyPr/>
          <a:lstStyle/>
          <a:p>
            <a:fld id="{9982892A-9F7A-49A9-9042-2062E636CFE9}" type="slidenum">
              <a:rPr lang="es-AR" smtClean="0"/>
              <a:pPr/>
              <a:t>‹Nº›</a:t>
            </a:fld>
            <a:endParaRPr lang="es-A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4" name="Footer Placeholder 3"/>
          <p:cNvSpPr>
            <a:spLocks noGrp="1"/>
          </p:cNvSpPr>
          <p:nvPr>
            <p:ph type="ftr" sz="quarter" idx="11"/>
          </p:nvPr>
        </p:nvSpPr>
        <p:spPr/>
        <p:txBody>
          <a:bodyPr/>
          <a:lstStyle/>
          <a:p>
            <a:endParaRPr lang="es-AR" dirty="0"/>
          </a:p>
        </p:txBody>
      </p:sp>
      <p:sp>
        <p:nvSpPr>
          <p:cNvPr id="5" name="Slide Number Placeholder 4"/>
          <p:cNvSpPr>
            <a:spLocks noGrp="1"/>
          </p:cNvSpPr>
          <p:nvPr>
            <p:ph type="sldNum" sz="quarter" idx="12"/>
          </p:nvPr>
        </p:nvSpPr>
        <p:spPr/>
        <p:txBody>
          <a:bodyPr/>
          <a:lstStyle/>
          <a:p>
            <a:fld id="{9982892A-9F7A-49A9-9042-2062E636CFE9}" type="slidenum">
              <a:rPr lang="es-AR" smtClean="0"/>
              <a:pPr/>
              <a:t>‹Nº›</a:t>
            </a:fld>
            <a:endParaRPr lang="es-A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3" name="Footer Placeholder 2"/>
          <p:cNvSpPr>
            <a:spLocks noGrp="1"/>
          </p:cNvSpPr>
          <p:nvPr>
            <p:ph type="ftr" sz="quarter" idx="11"/>
          </p:nvPr>
        </p:nvSpPr>
        <p:spPr/>
        <p:txBody>
          <a:bodyPr/>
          <a:lstStyle/>
          <a:p>
            <a:endParaRPr lang="es-AR" dirty="0"/>
          </a:p>
        </p:txBody>
      </p:sp>
      <p:sp>
        <p:nvSpPr>
          <p:cNvPr id="4" name="Slide Number Placeholder 3"/>
          <p:cNvSpPr>
            <a:spLocks noGrp="1"/>
          </p:cNvSpPr>
          <p:nvPr>
            <p:ph type="sldNum" sz="quarter" idx="12"/>
          </p:nvPr>
        </p:nvSpPr>
        <p:spPr/>
        <p:txBody>
          <a:bodyPr/>
          <a:lstStyle/>
          <a:p>
            <a:fld id="{9982892A-9F7A-49A9-9042-2062E636CFE9}" type="slidenum">
              <a:rPr lang="es-AR" smtClean="0"/>
              <a:pPr/>
              <a:t>‹Nº›</a:t>
            </a:fld>
            <a:endParaRPr lang="es-A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6" name="Footer Placeholder 5"/>
          <p:cNvSpPr>
            <a:spLocks noGrp="1"/>
          </p:cNvSpPr>
          <p:nvPr>
            <p:ph type="ftr" sz="quarter" idx="11"/>
          </p:nvPr>
        </p:nvSpPr>
        <p:spPr/>
        <p:txBody>
          <a:bodyPr/>
          <a:lstStyle/>
          <a:p>
            <a:endParaRPr lang="es-AR" dirty="0"/>
          </a:p>
        </p:txBody>
      </p:sp>
      <p:sp>
        <p:nvSpPr>
          <p:cNvPr id="7" name="Slide Number Placeholder 6"/>
          <p:cNvSpPr>
            <a:spLocks noGrp="1"/>
          </p:cNvSpPr>
          <p:nvPr>
            <p:ph type="sldNum" sz="quarter" idx="12"/>
          </p:nvPr>
        </p:nvSpPr>
        <p:spPr/>
        <p:txBody>
          <a:bodyPr/>
          <a:lstStyle/>
          <a:p>
            <a:fld id="{9982892A-9F7A-49A9-9042-2062E636CFE9}" type="slidenum">
              <a:rPr lang="es-AR" smtClean="0"/>
              <a:pPr/>
              <a:t>‹Nº›</a:t>
            </a:fld>
            <a:endParaRPr lang="es-AR"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4905D46-1760-485E-ADF3-243B2EF1B790}" type="datetimeFigureOut">
              <a:rPr lang="es-AR" smtClean="0"/>
              <a:pPr/>
              <a:t>19/04/2017</a:t>
            </a:fld>
            <a:endParaRPr lang="es-AR" dirty="0"/>
          </a:p>
        </p:txBody>
      </p:sp>
      <p:sp>
        <p:nvSpPr>
          <p:cNvPr id="6" name="Footer Placeholder 5"/>
          <p:cNvSpPr>
            <a:spLocks noGrp="1"/>
          </p:cNvSpPr>
          <p:nvPr>
            <p:ph type="ftr" sz="quarter" idx="11"/>
          </p:nvPr>
        </p:nvSpPr>
        <p:spPr/>
        <p:txBody>
          <a:bodyPr/>
          <a:lstStyle/>
          <a:p>
            <a:endParaRPr lang="es-AR" dirty="0"/>
          </a:p>
        </p:txBody>
      </p:sp>
      <p:sp>
        <p:nvSpPr>
          <p:cNvPr id="7" name="Slide Number Placeholder 6"/>
          <p:cNvSpPr>
            <a:spLocks noGrp="1"/>
          </p:cNvSpPr>
          <p:nvPr>
            <p:ph type="sldNum" sz="quarter" idx="12"/>
          </p:nvPr>
        </p:nvSpPr>
        <p:spPr/>
        <p:txBody>
          <a:bodyPr/>
          <a:lstStyle/>
          <a:p>
            <a:fld id="{9982892A-9F7A-49A9-9042-2062E636CFE9}" type="slidenum">
              <a:rPr lang="es-AR" smtClean="0"/>
              <a:pPr/>
              <a:t>‹Nº›</a:t>
            </a:fld>
            <a:endParaRPr lang="es-AR"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smtClean="0"/>
              <a:t>Haga clic en el icono para agregar una imagen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D4905D46-1760-485E-ADF3-243B2EF1B790}" type="datetimeFigureOut">
              <a:rPr lang="es-AR" smtClean="0"/>
              <a:pPr/>
              <a:t>19/04/2017</a:t>
            </a:fld>
            <a:endParaRPr lang="es-AR"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s-AR"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9982892A-9F7A-49A9-9042-2062E636CFE9}" type="slidenum">
              <a:rPr lang="es-AR" smtClean="0"/>
              <a:pPr/>
              <a:t>‹Nº›</a:t>
            </a:fld>
            <a:endParaRPr lang="es-AR"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AR" dirty="0" smtClean="0"/>
              <a:t>El </a:t>
            </a:r>
            <a:r>
              <a:rPr lang="es-AR" smtClean="0"/>
              <a:t>proceso </a:t>
            </a:r>
            <a:r>
              <a:rPr lang="es-AR" smtClean="0"/>
              <a:t>terapéutico </a:t>
            </a:r>
            <a:r>
              <a:rPr lang="es-AR" dirty="0" smtClean="0"/>
              <a:t>en las familias</a:t>
            </a:r>
            <a:endParaRPr lang="es-AR" dirty="0"/>
          </a:p>
        </p:txBody>
      </p:sp>
      <p:sp>
        <p:nvSpPr>
          <p:cNvPr id="3" name="2 Subtítulo"/>
          <p:cNvSpPr>
            <a:spLocks noGrp="1"/>
          </p:cNvSpPr>
          <p:nvPr>
            <p:ph type="subTitle" idx="1"/>
          </p:nvPr>
        </p:nvSpPr>
        <p:spPr/>
        <p:txBody>
          <a:bodyPr/>
          <a:lstStyle/>
          <a:p>
            <a:r>
              <a:rPr lang="es-AR" dirty="0" smtClean="0"/>
              <a:t>Congreso  45 aniversario </a:t>
            </a:r>
            <a:r>
              <a:rPr lang="es-AR" dirty="0" err="1" smtClean="0"/>
              <a:t>Gradiva</a:t>
            </a:r>
            <a:endParaRPr lang="es-AR" dirty="0" smtClean="0"/>
          </a:p>
          <a:p>
            <a:r>
              <a:rPr lang="es-AR" dirty="0" smtClean="0"/>
              <a:t>2017</a:t>
            </a:r>
          </a:p>
          <a:p>
            <a:r>
              <a:rPr lang="es-AR" dirty="0" smtClean="0"/>
              <a:t>Lic. Raúl Russino</a:t>
            </a:r>
            <a:endParaRPr lang="es-AR" dirty="0"/>
          </a:p>
        </p:txBody>
      </p:sp>
    </p:spTree>
    <p:extLst>
      <p:ext uri="{BB962C8B-B14F-4D97-AF65-F5344CB8AC3E}">
        <p14:creationId xmlns:p14="http://schemas.microsoft.com/office/powerpoint/2010/main" xmlns="" val="707126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lnSpcReduction="10000"/>
          </a:bodyPr>
          <a:lstStyle/>
          <a:p>
            <a:r>
              <a:rPr lang="es-AR" dirty="0" smtClean="0"/>
              <a:t>Bloom dice según sus investigaciones que :</a:t>
            </a:r>
            <a:endParaRPr lang="es-AR" dirty="0"/>
          </a:p>
          <a:p>
            <a:r>
              <a:rPr lang="es-AR" dirty="0" smtClean="0"/>
              <a:t>Si las relaciones intrafamiliares son estables el grupo de pares no tiene mayor influencia en lo relativo al consumo de drogas</a:t>
            </a:r>
          </a:p>
          <a:p>
            <a:r>
              <a:rPr lang="es-AR" dirty="0" smtClean="0"/>
              <a:t>En el mismo sentido Stanton, Todd y colaboradores (1988) dicen:</a:t>
            </a:r>
          </a:p>
          <a:p>
            <a:r>
              <a:rPr lang="es-AR" dirty="0" smtClean="0"/>
              <a:t>El abuso mas severo de drogas se define como un fenómeno familiar pues dependiendo de la calidad de la relación padres-adolescentes la influencia del grupo de pares tiende a ser nula cuando la familia es funcional</a:t>
            </a:r>
            <a:endParaRPr lang="es-AR" dirty="0"/>
          </a:p>
        </p:txBody>
      </p:sp>
      <p:sp>
        <p:nvSpPr>
          <p:cNvPr id="2" name="1 Título"/>
          <p:cNvSpPr>
            <a:spLocks noGrp="1"/>
          </p:cNvSpPr>
          <p:nvPr>
            <p:ph type="title"/>
          </p:nvPr>
        </p:nvSpPr>
        <p:spPr/>
        <p:txBody>
          <a:bodyPr>
            <a:normAutofit fontScale="90000"/>
          </a:bodyPr>
          <a:lstStyle/>
          <a:p>
            <a:r>
              <a:rPr lang="es-AR" dirty="0" smtClean="0"/>
              <a:t>Algunas opiniones de varios autores</a:t>
            </a:r>
            <a:endParaRPr lang="es-AR" dirty="0"/>
          </a:p>
        </p:txBody>
      </p:sp>
    </p:spTree>
    <p:extLst>
      <p:ext uri="{BB962C8B-B14F-4D97-AF65-F5344CB8AC3E}">
        <p14:creationId xmlns:p14="http://schemas.microsoft.com/office/powerpoint/2010/main" xmlns="" val="1519679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r>
              <a:rPr lang="es-AR" dirty="0" smtClean="0"/>
              <a:t>Siguiendo al Dr. Berstein, las características de los grupos familiares de las personas adictos son:</a:t>
            </a:r>
          </a:p>
          <a:p>
            <a:r>
              <a:rPr lang="es-AR" dirty="0" smtClean="0"/>
              <a:t>1) Mala alianza marital: se refiere a la existencia de una pares disfuncional, denominados tambien «como si»</a:t>
            </a:r>
          </a:p>
          <a:p>
            <a:r>
              <a:rPr lang="es-AR" dirty="0" smtClean="0"/>
              <a:t>Tienen una alta incidencia de desintegración familiar por separación o muerte (mas frecuentemente del padre) antes de los 16 años</a:t>
            </a:r>
            <a:endParaRPr lang="es-AR" dirty="0"/>
          </a:p>
        </p:txBody>
      </p:sp>
      <p:sp>
        <p:nvSpPr>
          <p:cNvPr id="2" name="1 Título"/>
          <p:cNvSpPr>
            <a:spLocks noGrp="1"/>
          </p:cNvSpPr>
          <p:nvPr>
            <p:ph type="title"/>
          </p:nvPr>
        </p:nvSpPr>
        <p:spPr/>
        <p:txBody>
          <a:bodyPr>
            <a:normAutofit fontScale="90000"/>
          </a:bodyPr>
          <a:lstStyle/>
          <a:p>
            <a:r>
              <a:rPr lang="es-AR" dirty="0" smtClean="0"/>
              <a:t>Modelo sistémico</a:t>
            </a:r>
            <a:br>
              <a:rPr lang="es-AR" dirty="0" smtClean="0"/>
            </a:br>
            <a:endParaRPr lang="es-AR" dirty="0"/>
          </a:p>
        </p:txBody>
      </p:sp>
    </p:spTree>
    <p:extLst>
      <p:ext uri="{BB962C8B-B14F-4D97-AF65-F5344CB8AC3E}">
        <p14:creationId xmlns:p14="http://schemas.microsoft.com/office/powerpoint/2010/main" xmlns="" val="27865379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2) Interacción simbiótica en la relación madre-hijo, relación indiscriminada y «pegoteada», es de esperar ante una madre y un padre que no se encuentran entre si</a:t>
            </a:r>
          </a:p>
          <a:p>
            <a:r>
              <a:rPr lang="es-AR" dirty="0" smtClean="0"/>
              <a:t>Dice Stanton, Todd: los adictos mantienen vínculos familiares muy estrechos y de mayor contacto que otros grupos</a:t>
            </a:r>
          </a:p>
          <a:p>
            <a:endParaRPr lang="es-AR" dirty="0"/>
          </a:p>
        </p:txBody>
      </p:sp>
      <p:sp>
        <p:nvSpPr>
          <p:cNvPr id="2" name="1 Título"/>
          <p:cNvSpPr>
            <a:spLocks noGrp="1"/>
          </p:cNvSpPr>
          <p:nvPr>
            <p:ph type="title"/>
          </p:nvPr>
        </p:nvSpPr>
        <p:spPr/>
        <p:txBody>
          <a:bodyPr/>
          <a:lstStyle/>
          <a:p>
            <a:r>
              <a:rPr lang="es-AR" dirty="0" smtClean="0"/>
              <a:t>Modelo sistémico</a:t>
            </a:r>
            <a:endParaRPr lang="es-AR" dirty="0"/>
          </a:p>
        </p:txBody>
      </p:sp>
    </p:spTree>
    <p:extLst>
      <p:ext uri="{BB962C8B-B14F-4D97-AF65-F5344CB8AC3E}">
        <p14:creationId xmlns:p14="http://schemas.microsoft.com/office/powerpoint/2010/main" xmlns="" val="38758648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r>
              <a:rPr lang="es-AR" dirty="0" smtClean="0"/>
              <a:t>3) Coalición intergeneracional: los problemas de pares , mas la simbiosis madre-hijo llevan a la unión confabulatoria de dos miembros de la familia contra uno (ej. Madre –hijo vs. Padre )</a:t>
            </a:r>
          </a:p>
          <a:p>
            <a:endParaRPr lang="es-AR" dirty="0"/>
          </a:p>
          <a:p>
            <a:r>
              <a:rPr lang="es-AR" dirty="0" smtClean="0"/>
              <a:t>4)Progenitor sobreinvolucrado y progenitor periférico, cuando el hijo es varón, la madre se sobreinvolucra y el padre aparece en forma periférica</a:t>
            </a:r>
            <a:endParaRPr lang="es-AR" dirty="0"/>
          </a:p>
        </p:txBody>
      </p:sp>
      <p:sp>
        <p:nvSpPr>
          <p:cNvPr id="2" name="1 Título"/>
          <p:cNvSpPr>
            <a:spLocks noGrp="1"/>
          </p:cNvSpPr>
          <p:nvPr>
            <p:ph type="title"/>
          </p:nvPr>
        </p:nvSpPr>
        <p:spPr/>
        <p:txBody>
          <a:bodyPr/>
          <a:lstStyle/>
          <a:p>
            <a:r>
              <a:rPr lang="es-AR" dirty="0" smtClean="0"/>
              <a:t>Modelo sistémico</a:t>
            </a:r>
            <a:endParaRPr lang="es-AR" dirty="0"/>
          </a:p>
        </p:txBody>
      </p:sp>
    </p:spTree>
    <p:extLst>
      <p:ext uri="{BB962C8B-B14F-4D97-AF65-F5344CB8AC3E}">
        <p14:creationId xmlns:p14="http://schemas.microsoft.com/office/powerpoint/2010/main" xmlns="" val="610130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6) Incongruencia jerárquica : no hay respeto hacia el orden familiar</a:t>
            </a:r>
          </a:p>
          <a:p>
            <a:endParaRPr lang="es-AR" dirty="0"/>
          </a:p>
          <a:p>
            <a:r>
              <a:rPr lang="es-AR" dirty="0" smtClean="0"/>
              <a:t>7) Dobles mensajes : el discurso verbal de la familia dice una cosa, mientras que la acción dice los contrario, es como decirle al hijo «haz lo que te digo pero no lo que yo hago»</a:t>
            </a:r>
            <a:endParaRPr lang="es-AR" dirty="0"/>
          </a:p>
        </p:txBody>
      </p:sp>
      <p:sp>
        <p:nvSpPr>
          <p:cNvPr id="2" name="1 Título"/>
          <p:cNvSpPr>
            <a:spLocks noGrp="1"/>
          </p:cNvSpPr>
          <p:nvPr>
            <p:ph type="title"/>
          </p:nvPr>
        </p:nvSpPr>
        <p:spPr/>
        <p:txBody>
          <a:bodyPr/>
          <a:lstStyle/>
          <a:p>
            <a:r>
              <a:rPr lang="es-AR" dirty="0" smtClean="0"/>
              <a:t>Modelo sistémico</a:t>
            </a:r>
            <a:endParaRPr lang="es-AR" dirty="0"/>
          </a:p>
        </p:txBody>
      </p:sp>
    </p:spTree>
    <p:extLst>
      <p:ext uri="{BB962C8B-B14F-4D97-AF65-F5344CB8AC3E}">
        <p14:creationId xmlns:p14="http://schemas.microsoft.com/office/powerpoint/2010/main" xmlns="" val="15680590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8) Deseos de muerte: estos deseos se presentan ya sea en lo explicito-verbal o en la interacción grupal (implícito actitudinal)</a:t>
            </a:r>
          </a:p>
          <a:p>
            <a:endParaRPr lang="es-AR" dirty="0"/>
          </a:p>
          <a:p>
            <a:r>
              <a:rPr lang="es-AR" dirty="0" smtClean="0"/>
              <a:t>9) Secretos familiares : en el aquí y ahora de la dinámica familiar, por ej. el padre se emborracha y la madre lo encubre o disimula</a:t>
            </a:r>
            <a:endParaRPr lang="es-AR" dirty="0"/>
          </a:p>
        </p:txBody>
      </p:sp>
      <p:sp>
        <p:nvSpPr>
          <p:cNvPr id="2" name="1 Título"/>
          <p:cNvSpPr>
            <a:spLocks noGrp="1"/>
          </p:cNvSpPr>
          <p:nvPr>
            <p:ph type="title"/>
          </p:nvPr>
        </p:nvSpPr>
        <p:spPr/>
        <p:txBody>
          <a:bodyPr/>
          <a:lstStyle/>
          <a:p>
            <a:r>
              <a:rPr lang="es-AR" dirty="0" smtClean="0"/>
              <a:t>Modelo sistémico</a:t>
            </a:r>
            <a:endParaRPr lang="es-AR" dirty="0"/>
          </a:p>
        </p:txBody>
      </p:sp>
    </p:spTree>
    <p:extLst>
      <p:ext uri="{BB962C8B-B14F-4D97-AF65-F5344CB8AC3E}">
        <p14:creationId xmlns:p14="http://schemas.microsoft.com/office/powerpoint/2010/main" xmlns="" val="3068558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r>
              <a:rPr lang="es-AR" dirty="0" smtClean="0"/>
              <a:t>Es imprescindible en los tratamientos de pacientes adictos (González 1996) la psicoterapia familiar y apunta a los siguientes recursos derivados de este modelo:</a:t>
            </a:r>
          </a:p>
          <a:p>
            <a:r>
              <a:rPr lang="es-AR" dirty="0" smtClean="0"/>
              <a:t>A) Prescripción del síntoma, control de conductas al simularlas</a:t>
            </a:r>
          </a:p>
          <a:p>
            <a:r>
              <a:rPr lang="es-AR" dirty="0" smtClean="0"/>
              <a:t>B) Identificación de paradojas comunicacionales: diagnostico y discusión de mensajes contradictorios</a:t>
            </a:r>
            <a:endParaRPr lang="es-AR" dirty="0"/>
          </a:p>
        </p:txBody>
      </p:sp>
      <p:sp>
        <p:nvSpPr>
          <p:cNvPr id="2" name="1 Título"/>
          <p:cNvSpPr>
            <a:spLocks noGrp="1"/>
          </p:cNvSpPr>
          <p:nvPr>
            <p:ph type="title"/>
          </p:nvPr>
        </p:nvSpPr>
        <p:spPr/>
        <p:txBody>
          <a:bodyPr>
            <a:normAutofit fontScale="90000"/>
          </a:bodyPr>
          <a:lstStyle/>
          <a:p>
            <a:r>
              <a:rPr lang="es-AR" dirty="0" smtClean="0"/>
              <a:t>Psicoterapia familiar de perspectiva sistémica y comunicacional</a:t>
            </a:r>
            <a:endParaRPr lang="es-AR" dirty="0"/>
          </a:p>
        </p:txBody>
      </p:sp>
    </p:spTree>
    <p:extLst>
      <p:ext uri="{BB962C8B-B14F-4D97-AF65-F5344CB8AC3E}">
        <p14:creationId xmlns:p14="http://schemas.microsoft.com/office/powerpoint/2010/main" xmlns="" val="2306820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C) Delimitación de estructuras jerárquicas</a:t>
            </a:r>
          </a:p>
          <a:p>
            <a:pPr marL="0" indent="0">
              <a:buNone/>
            </a:pPr>
            <a:r>
              <a:rPr lang="es-AR" dirty="0"/>
              <a:t> </a:t>
            </a:r>
            <a:r>
              <a:rPr lang="es-AR" dirty="0" smtClean="0"/>
              <a:t>       corrección de roles</a:t>
            </a:r>
          </a:p>
          <a:p>
            <a:pPr marL="0" indent="0">
              <a:buNone/>
            </a:pPr>
            <a:r>
              <a:rPr lang="es-AR" dirty="0"/>
              <a:t>  </a:t>
            </a:r>
            <a:r>
              <a:rPr lang="es-AR" dirty="0" smtClean="0"/>
              <a:t>   D) Identificación de alianzas y luchas con el poder</a:t>
            </a:r>
          </a:p>
          <a:p>
            <a:pPr marL="0" indent="0">
              <a:buNone/>
            </a:pPr>
            <a:endParaRPr lang="es-AR" dirty="0"/>
          </a:p>
          <a:p>
            <a:pPr marL="0" indent="0">
              <a:buNone/>
            </a:pPr>
            <a:r>
              <a:rPr lang="es-AR" dirty="0"/>
              <a:t> </a:t>
            </a:r>
            <a:r>
              <a:rPr lang="es-AR" dirty="0" smtClean="0"/>
              <a:t>     E) Valoración de otras conductas</a:t>
            </a:r>
          </a:p>
          <a:p>
            <a:pPr marL="0" indent="0">
              <a:buNone/>
            </a:pPr>
            <a:r>
              <a:rPr lang="es-AR" dirty="0"/>
              <a:t> </a:t>
            </a:r>
            <a:r>
              <a:rPr lang="es-AR" dirty="0" smtClean="0"/>
              <a:t>     G) Moldeado familiar, corrección    	escenificada de los conflictos</a:t>
            </a:r>
          </a:p>
          <a:p>
            <a:pPr marL="0" indent="0">
              <a:buNone/>
            </a:pPr>
            <a:endParaRPr lang="es-AR" dirty="0" smtClean="0"/>
          </a:p>
          <a:p>
            <a:pPr marL="0" indent="0">
              <a:buNone/>
            </a:pPr>
            <a:endParaRPr lang="es-AR" dirty="0"/>
          </a:p>
        </p:txBody>
      </p:sp>
      <p:sp>
        <p:nvSpPr>
          <p:cNvPr id="2" name="1 Título"/>
          <p:cNvSpPr>
            <a:spLocks noGrp="1"/>
          </p:cNvSpPr>
          <p:nvPr>
            <p:ph type="title"/>
          </p:nvPr>
        </p:nvSpPr>
        <p:spPr/>
        <p:txBody>
          <a:bodyPr>
            <a:normAutofit fontScale="90000"/>
          </a:bodyPr>
          <a:lstStyle/>
          <a:p>
            <a:r>
              <a:rPr lang="es-AR" dirty="0" smtClean="0"/>
              <a:t>Psicoterapia familiar de perspectiva sistémica y comunicacional</a:t>
            </a:r>
            <a:endParaRPr lang="es-AR" dirty="0"/>
          </a:p>
        </p:txBody>
      </p:sp>
    </p:spTree>
    <p:extLst>
      <p:ext uri="{BB962C8B-B14F-4D97-AF65-F5344CB8AC3E}">
        <p14:creationId xmlns:p14="http://schemas.microsoft.com/office/powerpoint/2010/main" xmlns="" val="1763597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lnSpcReduction="10000"/>
          </a:bodyPr>
          <a:lstStyle/>
          <a:p>
            <a:r>
              <a:rPr lang="es-AR" dirty="0" smtClean="0"/>
              <a:t> Para Pichón Riviere ( 1982) el enfermo dentro del contexto familiar es considerado el portavoz de las necesidades del grupo</a:t>
            </a:r>
          </a:p>
          <a:p>
            <a:r>
              <a:rPr lang="es-AR" dirty="0" smtClean="0"/>
              <a:t>El «enfermo» es el depositario de las ansiedades grupales y el que carda con los aspectos patológicos del resto de los integrantes</a:t>
            </a:r>
          </a:p>
          <a:p>
            <a:r>
              <a:rPr lang="es-AR" dirty="0" smtClean="0"/>
              <a:t>Es el emergente que expresa una estructura socioeconómica y familiar alienante y su consiguiente configuración patológica </a:t>
            </a:r>
            <a:endParaRPr lang="es-AR" dirty="0"/>
          </a:p>
        </p:txBody>
      </p:sp>
      <p:sp>
        <p:nvSpPr>
          <p:cNvPr id="2" name="1 Título"/>
          <p:cNvSpPr>
            <a:spLocks noGrp="1"/>
          </p:cNvSpPr>
          <p:nvPr>
            <p:ph type="title"/>
          </p:nvPr>
        </p:nvSpPr>
        <p:spPr/>
        <p:txBody>
          <a:bodyPr/>
          <a:lstStyle/>
          <a:p>
            <a:r>
              <a:rPr lang="es-AR" dirty="0" smtClean="0"/>
              <a:t>Modelo psicodinámico</a:t>
            </a:r>
            <a:endParaRPr lang="es-AR" dirty="0"/>
          </a:p>
        </p:txBody>
      </p:sp>
    </p:spTree>
    <p:extLst>
      <p:ext uri="{BB962C8B-B14F-4D97-AF65-F5344CB8AC3E}">
        <p14:creationId xmlns:p14="http://schemas.microsoft.com/office/powerpoint/2010/main" xmlns="" val="22518950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a:bodyPr>
          <a:lstStyle/>
          <a:p>
            <a:r>
              <a:rPr lang="es-AR" dirty="0" smtClean="0"/>
              <a:t>La familia en el fondo constituya un relato privado de los mitos de Narciso y Edipo la trama familiar esta entre la resolución narcisitica, con la incorporación de un </a:t>
            </a:r>
            <a:r>
              <a:rPr lang="es-AR" b="1" dirty="0" smtClean="0"/>
              <a:t>tercero</a:t>
            </a:r>
            <a:r>
              <a:rPr lang="es-AR" dirty="0" smtClean="0"/>
              <a:t> </a:t>
            </a:r>
            <a:r>
              <a:rPr lang="es-AR" b="1" dirty="0" smtClean="0"/>
              <a:t>social </a:t>
            </a:r>
            <a:r>
              <a:rPr lang="es-AR" dirty="0" smtClean="0"/>
              <a:t>y el conflicto edipico con su consecuente </a:t>
            </a:r>
            <a:r>
              <a:rPr lang="es-AR" b="1" dirty="0" smtClean="0"/>
              <a:t>exclusión </a:t>
            </a:r>
            <a:endParaRPr lang="es-AR" b="1" dirty="0"/>
          </a:p>
          <a:p>
            <a:r>
              <a:rPr lang="es-AR" dirty="0" smtClean="0"/>
              <a:t>la enfermedad de un miembro opera como denunciante de la situación conflictiva y del caos subyacente</a:t>
            </a:r>
          </a:p>
          <a:p>
            <a:r>
              <a:rPr lang="es-AR" dirty="0" smtClean="0"/>
              <a:t>El paciente con su conducta desviada se ha convertido en el portavoz el «alcahuete» del grupo (P. Riviere 1982)</a:t>
            </a:r>
            <a:endParaRPr lang="es-AR" dirty="0"/>
          </a:p>
        </p:txBody>
      </p:sp>
      <p:sp>
        <p:nvSpPr>
          <p:cNvPr id="2" name="1 Título"/>
          <p:cNvSpPr>
            <a:spLocks noGrp="1"/>
          </p:cNvSpPr>
          <p:nvPr>
            <p:ph type="title"/>
          </p:nvPr>
        </p:nvSpPr>
        <p:spPr/>
        <p:txBody>
          <a:bodyPr/>
          <a:lstStyle/>
          <a:p>
            <a:r>
              <a:rPr lang="es-AR" dirty="0" smtClean="0"/>
              <a:t>Modelo psicoanalítico</a:t>
            </a:r>
            <a:endParaRPr lang="es-AR" dirty="0"/>
          </a:p>
        </p:txBody>
      </p:sp>
    </p:spTree>
    <p:extLst>
      <p:ext uri="{BB962C8B-B14F-4D97-AF65-F5344CB8AC3E}">
        <p14:creationId xmlns:p14="http://schemas.microsoft.com/office/powerpoint/2010/main" xmlns="" val="15435302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Hijos Adolescentes</a:t>
            </a:r>
          </a:p>
          <a:p>
            <a:r>
              <a:rPr lang="es-AR" dirty="0" smtClean="0"/>
              <a:t>Amenaza el equilibrio del grupo</a:t>
            </a:r>
          </a:p>
          <a:p>
            <a:r>
              <a:rPr lang="es-AR" dirty="0" smtClean="0"/>
              <a:t>Punto crucial en el ciclo vital familiar</a:t>
            </a:r>
          </a:p>
          <a:p>
            <a:r>
              <a:rPr lang="es-AR" dirty="0" smtClean="0"/>
              <a:t>Separación de la familia nuclear</a:t>
            </a:r>
          </a:p>
          <a:p>
            <a:r>
              <a:rPr lang="es-AR" dirty="0" smtClean="0"/>
              <a:t>Peligra la unión de </a:t>
            </a:r>
            <a:r>
              <a:rPr lang="es-AR" dirty="0"/>
              <a:t>l</a:t>
            </a:r>
            <a:r>
              <a:rPr lang="es-AR" dirty="0" smtClean="0"/>
              <a:t>a pareja parental</a:t>
            </a:r>
          </a:p>
          <a:p>
            <a:endParaRPr lang="es-AR" dirty="0"/>
          </a:p>
        </p:txBody>
      </p:sp>
      <p:sp>
        <p:nvSpPr>
          <p:cNvPr id="2" name="1 Título"/>
          <p:cNvSpPr>
            <a:spLocks noGrp="1"/>
          </p:cNvSpPr>
          <p:nvPr>
            <p:ph type="title"/>
          </p:nvPr>
        </p:nvSpPr>
        <p:spPr/>
        <p:txBody>
          <a:bodyPr/>
          <a:lstStyle/>
          <a:p>
            <a:r>
              <a:rPr lang="es-AR" dirty="0" smtClean="0"/>
              <a:t>Modelo Sistémico</a:t>
            </a:r>
            <a:endParaRPr lang="es-AR" dirty="0"/>
          </a:p>
        </p:txBody>
      </p:sp>
    </p:spTree>
    <p:extLst>
      <p:ext uri="{BB962C8B-B14F-4D97-AF65-F5344CB8AC3E}">
        <p14:creationId xmlns:p14="http://schemas.microsoft.com/office/powerpoint/2010/main" xmlns="" val="16883081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a:bodyPr>
          <a:lstStyle/>
          <a:p>
            <a:r>
              <a:rPr lang="es-AR" dirty="0" smtClean="0"/>
              <a:t>No ocupa su lugar dentro del contexto cultural y por ende no corta la simbiosis madre-hijo</a:t>
            </a:r>
          </a:p>
          <a:p>
            <a:r>
              <a:rPr lang="es-AR" dirty="0" smtClean="0"/>
              <a:t>El padre no puede ejercer su función de prohibición, es débil y frágil aunque parezca que es fuerte (autoritario)</a:t>
            </a:r>
          </a:p>
          <a:p>
            <a:r>
              <a:rPr lang="es-AR" dirty="0" smtClean="0"/>
              <a:t>3) Hijo abandonado: resultado de un madre depresiva y un padre ausente</a:t>
            </a:r>
          </a:p>
          <a:p>
            <a:r>
              <a:rPr lang="es-AR" dirty="0" smtClean="0"/>
              <a:t>En la sobreprotección de la madre hay generalmente abandono y rechazo ya que esta mas preocupada en transformar a su hijo en su «droga antidepresiva»</a:t>
            </a:r>
            <a:endParaRPr lang="es-AR" dirty="0"/>
          </a:p>
        </p:txBody>
      </p:sp>
      <p:sp>
        <p:nvSpPr>
          <p:cNvPr id="2" name="1 Título"/>
          <p:cNvSpPr>
            <a:spLocks noGrp="1"/>
          </p:cNvSpPr>
          <p:nvPr>
            <p:ph type="title"/>
          </p:nvPr>
        </p:nvSpPr>
        <p:spPr/>
        <p:txBody>
          <a:bodyPr/>
          <a:lstStyle/>
          <a:p>
            <a:r>
              <a:rPr lang="es-AR" dirty="0" smtClean="0"/>
              <a:t>Modelo psicodinámico </a:t>
            </a:r>
            <a:endParaRPr lang="es-AR" dirty="0"/>
          </a:p>
        </p:txBody>
      </p:sp>
    </p:spTree>
    <p:extLst>
      <p:ext uri="{BB962C8B-B14F-4D97-AF65-F5344CB8AC3E}">
        <p14:creationId xmlns:p14="http://schemas.microsoft.com/office/powerpoint/2010/main" xmlns="" val="4727334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El padre ve pero no observa, oye pero no escucha y se encierra aun mas en su mundo narcisita, es como si el padre dijera a la madre «puedes hacer con ese hijo lo que quieras, siempre y cuando no te metas conmigo</a:t>
            </a:r>
          </a:p>
          <a:p>
            <a:r>
              <a:rPr lang="es-AR" dirty="0" smtClean="0"/>
              <a:t>4) Falta de limites: el padre no esta, tampoco están los limites que conlleva la prohibición, porque tampoco hay ley</a:t>
            </a:r>
            <a:endParaRPr lang="es-AR" dirty="0"/>
          </a:p>
        </p:txBody>
      </p:sp>
      <p:sp>
        <p:nvSpPr>
          <p:cNvPr id="2" name="1 Título"/>
          <p:cNvSpPr>
            <a:spLocks noGrp="1"/>
          </p:cNvSpPr>
          <p:nvPr>
            <p:ph type="title"/>
          </p:nvPr>
        </p:nvSpPr>
        <p:spPr/>
        <p:txBody>
          <a:bodyPr/>
          <a:lstStyle/>
          <a:p>
            <a:r>
              <a:rPr lang="es-AR" dirty="0" smtClean="0"/>
              <a:t>Modelo psicodinámico</a:t>
            </a:r>
            <a:endParaRPr lang="es-AR" dirty="0"/>
          </a:p>
        </p:txBody>
      </p:sp>
    </p:spTree>
    <p:extLst>
      <p:ext uri="{BB962C8B-B14F-4D97-AF65-F5344CB8AC3E}">
        <p14:creationId xmlns:p14="http://schemas.microsoft.com/office/powerpoint/2010/main" xmlns="" val="37741034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55576" y="1556792"/>
            <a:ext cx="8229600" cy="4525963"/>
          </a:xfrm>
        </p:spPr>
        <p:txBody>
          <a:bodyPr>
            <a:normAutofit/>
          </a:bodyPr>
          <a:lstStyle/>
          <a:p>
            <a:r>
              <a:rPr lang="es-AR" dirty="0" smtClean="0"/>
              <a:t>5) Modelo adictivo : el adicto es emergente de la adicción familiar a : drogas, alcohol, tabaco, psicofármacos, alimentación , trabajo, juego compulsivo , televisión, pornografía</a:t>
            </a:r>
          </a:p>
          <a:p>
            <a:r>
              <a:rPr lang="es-AR" dirty="0" smtClean="0"/>
              <a:t>6) Pacto criminoso: es un convenio (inconsciente) entre los padre contra el hijo, que busca sacrificar una parte para salvaguardar el todo y tiene sus raíces en el filicidio del mito de Edipo</a:t>
            </a:r>
          </a:p>
          <a:p>
            <a:endParaRPr lang="es-AR" dirty="0"/>
          </a:p>
        </p:txBody>
      </p:sp>
      <p:sp>
        <p:nvSpPr>
          <p:cNvPr id="2" name="1 Título"/>
          <p:cNvSpPr>
            <a:spLocks noGrp="1"/>
          </p:cNvSpPr>
          <p:nvPr>
            <p:ph type="title"/>
          </p:nvPr>
        </p:nvSpPr>
        <p:spPr/>
        <p:txBody>
          <a:bodyPr/>
          <a:lstStyle/>
          <a:p>
            <a:r>
              <a:rPr lang="es-AR" dirty="0" smtClean="0"/>
              <a:t>Modelo psicodinámico</a:t>
            </a:r>
            <a:endParaRPr lang="es-AR" dirty="0"/>
          </a:p>
        </p:txBody>
      </p:sp>
    </p:spTree>
    <p:extLst>
      <p:ext uri="{BB962C8B-B14F-4D97-AF65-F5344CB8AC3E}">
        <p14:creationId xmlns:p14="http://schemas.microsoft.com/office/powerpoint/2010/main" xmlns="" val="34456802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lnSpcReduction="10000"/>
          </a:bodyPr>
          <a:lstStyle/>
          <a:p>
            <a:r>
              <a:rPr lang="es-AR" dirty="0" smtClean="0"/>
              <a:t>Su madre deja vacío al hijo y al padre no le importa el hijo, la familia lo impulsa a la muerte en parte  a mandatos de proporciones desmesuradas que el no puede cumplir</a:t>
            </a:r>
          </a:p>
          <a:p>
            <a:r>
              <a:rPr lang="es-AR" dirty="0" smtClean="0"/>
              <a:t>7) Duelos no elaborados: duelo central no elaborado de toda la familia (acuñado por P. Riviere)</a:t>
            </a:r>
          </a:p>
          <a:p>
            <a:r>
              <a:rPr lang="es-AR" dirty="0" smtClean="0"/>
              <a:t>Duelo parental familiar, duelo de cada uno de los padre con respecto a su familia de origen y el duelo conyugal, cuando se convierten en padre y madre</a:t>
            </a:r>
            <a:endParaRPr lang="es-AR" dirty="0"/>
          </a:p>
        </p:txBody>
      </p:sp>
      <p:sp>
        <p:nvSpPr>
          <p:cNvPr id="2" name="1 Título"/>
          <p:cNvSpPr>
            <a:spLocks noGrp="1"/>
          </p:cNvSpPr>
          <p:nvPr>
            <p:ph type="title"/>
          </p:nvPr>
        </p:nvSpPr>
        <p:spPr/>
        <p:txBody>
          <a:bodyPr/>
          <a:lstStyle/>
          <a:p>
            <a:r>
              <a:rPr lang="es-AR" dirty="0" smtClean="0"/>
              <a:t>Modelo psicodinámico</a:t>
            </a:r>
            <a:endParaRPr lang="es-AR" dirty="0"/>
          </a:p>
        </p:txBody>
      </p:sp>
    </p:spTree>
    <p:extLst>
      <p:ext uri="{BB962C8B-B14F-4D97-AF65-F5344CB8AC3E}">
        <p14:creationId xmlns:p14="http://schemas.microsoft.com/office/powerpoint/2010/main" xmlns="" val="14015398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8) </a:t>
            </a:r>
            <a:r>
              <a:rPr lang="es-AR" dirty="0"/>
              <a:t>S</a:t>
            </a:r>
            <a:r>
              <a:rPr lang="es-AR" dirty="0" smtClean="0"/>
              <a:t>ecretos familiares: situaciones que todos saben conscientemente o no pero nadie se atreve a mencionar, con la consecuente alteración del dialogo y la comunicación</a:t>
            </a:r>
            <a:endParaRPr lang="es-AR" dirty="0"/>
          </a:p>
        </p:txBody>
      </p:sp>
      <p:sp>
        <p:nvSpPr>
          <p:cNvPr id="2" name="1 Título"/>
          <p:cNvSpPr>
            <a:spLocks noGrp="1"/>
          </p:cNvSpPr>
          <p:nvPr>
            <p:ph type="title"/>
          </p:nvPr>
        </p:nvSpPr>
        <p:spPr/>
        <p:txBody>
          <a:bodyPr/>
          <a:lstStyle/>
          <a:p>
            <a:r>
              <a:rPr lang="es-AR" dirty="0" smtClean="0"/>
              <a:t>Modelo psicodinámico</a:t>
            </a:r>
            <a:endParaRPr lang="es-AR" dirty="0"/>
          </a:p>
        </p:txBody>
      </p:sp>
    </p:spTree>
    <p:extLst>
      <p:ext uri="{BB962C8B-B14F-4D97-AF65-F5344CB8AC3E}">
        <p14:creationId xmlns:p14="http://schemas.microsoft.com/office/powerpoint/2010/main" xmlns="" val="36276718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lnSpcReduction="10000"/>
          </a:bodyPr>
          <a:lstStyle/>
          <a:p>
            <a:pPr marL="0" indent="0">
              <a:buNone/>
            </a:pPr>
            <a:r>
              <a:rPr lang="es-AR" dirty="0" smtClean="0"/>
              <a:t>Modelo Sistémico       corresponde al   M. Psicodinámico</a:t>
            </a:r>
          </a:p>
          <a:p>
            <a:pPr marL="0" indent="0">
              <a:buNone/>
            </a:pPr>
            <a:endParaRPr lang="es-AR" dirty="0"/>
          </a:p>
          <a:p>
            <a:pPr marL="0" indent="0">
              <a:buNone/>
            </a:pPr>
            <a:r>
              <a:rPr lang="es-AR" dirty="0" smtClean="0"/>
              <a:t>Interacción simbiótica  en la                    Madre depresiva</a:t>
            </a:r>
          </a:p>
          <a:p>
            <a:pPr marL="0" indent="0">
              <a:buNone/>
            </a:pPr>
            <a:r>
              <a:rPr lang="es-AR" dirty="0" smtClean="0"/>
              <a:t>Relación madre-hijo</a:t>
            </a:r>
          </a:p>
          <a:p>
            <a:pPr marL="0" indent="0">
              <a:buNone/>
            </a:pPr>
            <a:r>
              <a:rPr lang="es-AR" dirty="0" smtClean="0"/>
              <a:t>Padre  sobre involucrado</a:t>
            </a:r>
          </a:p>
          <a:p>
            <a:pPr marL="0" indent="0">
              <a:buNone/>
            </a:pPr>
            <a:endParaRPr lang="es-AR" dirty="0"/>
          </a:p>
          <a:p>
            <a:pPr marL="0" indent="0">
              <a:buNone/>
            </a:pPr>
            <a:r>
              <a:rPr lang="es-AR" dirty="0" smtClean="0"/>
              <a:t>Mala alianza marital                                   Padre ausente</a:t>
            </a:r>
          </a:p>
          <a:p>
            <a:pPr marL="0" indent="0">
              <a:buNone/>
            </a:pPr>
            <a:r>
              <a:rPr lang="es-AR" dirty="0" smtClean="0"/>
              <a:t>Coalición intergeneracional</a:t>
            </a:r>
          </a:p>
          <a:p>
            <a:pPr marL="0" indent="0">
              <a:buNone/>
            </a:pPr>
            <a:r>
              <a:rPr lang="es-AR" dirty="0" smtClean="0"/>
              <a:t>Padre periférico</a:t>
            </a:r>
          </a:p>
        </p:txBody>
      </p:sp>
      <p:sp>
        <p:nvSpPr>
          <p:cNvPr id="2" name="1 Título"/>
          <p:cNvSpPr>
            <a:spLocks noGrp="1"/>
          </p:cNvSpPr>
          <p:nvPr>
            <p:ph type="title"/>
          </p:nvPr>
        </p:nvSpPr>
        <p:spPr/>
        <p:txBody>
          <a:bodyPr>
            <a:normAutofit fontScale="90000"/>
          </a:bodyPr>
          <a:lstStyle/>
          <a:p>
            <a:r>
              <a:rPr lang="es-AR" dirty="0" smtClean="0"/>
              <a:t>Relación entre las características de los enfoques psicodinámicos y sistémicos</a:t>
            </a:r>
            <a:endParaRPr lang="es-AR" dirty="0"/>
          </a:p>
        </p:txBody>
      </p:sp>
    </p:spTree>
    <p:extLst>
      <p:ext uri="{BB962C8B-B14F-4D97-AF65-F5344CB8AC3E}">
        <p14:creationId xmlns:p14="http://schemas.microsoft.com/office/powerpoint/2010/main" xmlns="" val="33241297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fontScale="85000" lnSpcReduction="20000"/>
          </a:bodyPr>
          <a:lstStyle/>
          <a:p>
            <a:r>
              <a:rPr lang="es-AR" dirty="0" smtClean="0"/>
              <a:t>Modelo sistémico        corresponde al   M. psicodinámico</a:t>
            </a:r>
          </a:p>
          <a:p>
            <a:endParaRPr lang="es-AR" dirty="0"/>
          </a:p>
          <a:p>
            <a:r>
              <a:rPr lang="es-AR" dirty="0" smtClean="0"/>
              <a:t>Interacción simbiótica                               Hijo abandonado</a:t>
            </a:r>
          </a:p>
          <a:p>
            <a:r>
              <a:rPr lang="es-AR" dirty="0" smtClean="0"/>
              <a:t>Madre-hijo                                                    Falta de limites</a:t>
            </a:r>
          </a:p>
          <a:p>
            <a:r>
              <a:rPr lang="es-AR" dirty="0" smtClean="0"/>
              <a:t>Falta de fronteras</a:t>
            </a:r>
          </a:p>
          <a:p>
            <a:r>
              <a:rPr lang="es-AR" dirty="0" smtClean="0"/>
              <a:t>Incongruencia jerárquica</a:t>
            </a:r>
          </a:p>
          <a:p>
            <a:endParaRPr lang="es-AR" dirty="0"/>
          </a:p>
          <a:p>
            <a:r>
              <a:rPr lang="es-AR" dirty="0" smtClean="0"/>
              <a:t>Dobles mensajes                                        Modelo adictivo</a:t>
            </a:r>
          </a:p>
          <a:p>
            <a:r>
              <a:rPr lang="es-AR" dirty="0" smtClean="0"/>
              <a:t>Deseos de muerte                                     Pacto criminoso</a:t>
            </a:r>
          </a:p>
          <a:p>
            <a:r>
              <a:rPr lang="es-AR" dirty="0" smtClean="0"/>
              <a:t>Ciclo vital                                                      Duelos no elaborados</a:t>
            </a:r>
          </a:p>
          <a:p>
            <a:r>
              <a:rPr lang="es-AR" dirty="0" smtClean="0"/>
              <a:t>Secretos familiares                                    Secretos familiares</a:t>
            </a:r>
            <a:endParaRPr lang="es-AR" dirty="0"/>
          </a:p>
        </p:txBody>
      </p:sp>
      <p:sp>
        <p:nvSpPr>
          <p:cNvPr id="3" name="2 Título"/>
          <p:cNvSpPr>
            <a:spLocks noGrp="1"/>
          </p:cNvSpPr>
          <p:nvPr>
            <p:ph type="title"/>
          </p:nvPr>
        </p:nvSpPr>
        <p:spPr/>
        <p:txBody>
          <a:bodyPr>
            <a:normAutofit fontScale="90000"/>
          </a:bodyPr>
          <a:lstStyle/>
          <a:p>
            <a:r>
              <a:rPr lang="es-AR" dirty="0" smtClean="0"/>
              <a:t>Relación entre las características de los enfoques psicodinámicos y sistémicos</a:t>
            </a:r>
            <a:endParaRPr lang="es-AR" dirty="0"/>
          </a:p>
        </p:txBody>
      </p:sp>
    </p:spTree>
    <p:extLst>
      <p:ext uri="{BB962C8B-B14F-4D97-AF65-F5344CB8AC3E}">
        <p14:creationId xmlns:p14="http://schemas.microsoft.com/office/powerpoint/2010/main" xmlns="" val="17727032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El apego es el vinculo emocional que desarrolla el niño con sus padre (o cuidadores)  y le proporciona la seguridad emocional indispensable para un buen desarrollo de la personalidad .</a:t>
            </a:r>
          </a:p>
          <a:p>
            <a:endParaRPr lang="es-AR" dirty="0"/>
          </a:p>
          <a:p>
            <a:r>
              <a:rPr lang="es-AR" dirty="0" smtClean="0"/>
              <a:t>El apego proporciona la seguridad emocional del niño: ser aceptado y protegido emocionalmente.</a:t>
            </a:r>
            <a:endParaRPr lang="es-AR" dirty="0"/>
          </a:p>
        </p:txBody>
      </p:sp>
      <p:sp>
        <p:nvSpPr>
          <p:cNvPr id="3" name="Título 2"/>
          <p:cNvSpPr>
            <a:spLocks noGrp="1"/>
          </p:cNvSpPr>
          <p:nvPr>
            <p:ph type="title"/>
          </p:nvPr>
        </p:nvSpPr>
        <p:spPr/>
        <p:txBody>
          <a:bodyPr>
            <a:normAutofit fontScale="90000"/>
          </a:bodyPr>
          <a:lstStyle/>
          <a:p>
            <a:r>
              <a:rPr lang="es-AR" dirty="0" smtClean="0"/>
              <a:t>Teoría del apego</a:t>
            </a:r>
            <a:br>
              <a:rPr lang="es-AR" dirty="0" smtClean="0"/>
            </a:br>
            <a:r>
              <a:rPr lang="es-AR" dirty="0" smtClean="0"/>
              <a:t>John </a:t>
            </a:r>
            <a:r>
              <a:rPr lang="es-AR" dirty="0" err="1" smtClean="0"/>
              <a:t>Bowlby</a:t>
            </a:r>
            <a:endParaRPr lang="es-AR" dirty="0"/>
          </a:p>
        </p:txBody>
      </p:sp>
    </p:spTree>
    <p:extLst>
      <p:ext uri="{BB962C8B-B14F-4D97-AF65-F5344CB8AC3E}">
        <p14:creationId xmlns:p14="http://schemas.microsoft.com/office/powerpoint/2010/main" xmlns="" val="1357314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lnSpcReduction="10000"/>
          </a:bodyPr>
          <a:lstStyle/>
          <a:p>
            <a:r>
              <a:rPr lang="es-AR" dirty="0" smtClean="0"/>
              <a:t>1 – Jerárquico : el vinculo con </a:t>
            </a:r>
            <a:r>
              <a:rPr lang="es-AR" dirty="0"/>
              <a:t>l</a:t>
            </a:r>
            <a:r>
              <a:rPr lang="es-AR" dirty="0" smtClean="0"/>
              <a:t>a madre es un prototipo que influirá en las relaciones vinculares siguientes será </a:t>
            </a:r>
            <a:r>
              <a:rPr lang="es-AR" dirty="0"/>
              <a:t>l</a:t>
            </a:r>
            <a:r>
              <a:rPr lang="es-AR" dirty="0" smtClean="0"/>
              <a:t>a apoyatura para los demás vínculos.</a:t>
            </a:r>
          </a:p>
          <a:p>
            <a:endParaRPr lang="es-AR" dirty="0"/>
          </a:p>
          <a:p>
            <a:r>
              <a:rPr lang="es-AR" dirty="0" smtClean="0"/>
              <a:t>2 – Integrativo : el modelo de relación ansiosa con los progenitores puede ser compensado con un vinculo seguro posterior con otra figura de apego secundario si bien es el punto de partida el apego primario, no es el que llegada, o sea sucesivas experiencias posteriores construirán los apegos secundarios.</a:t>
            </a:r>
            <a:endParaRPr lang="es-AR" dirty="0"/>
          </a:p>
        </p:txBody>
      </p:sp>
      <p:sp>
        <p:nvSpPr>
          <p:cNvPr id="3" name="Título 2"/>
          <p:cNvSpPr>
            <a:spLocks noGrp="1"/>
          </p:cNvSpPr>
          <p:nvPr>
            <p:ph type="title"/>
          </p:nvPr>
        </p:nvSpPr>
        <p:spPr/>
        <p:txBody>
          <a:bodyPr>
            <a:normAutofit fontScale="90000"/>
          </a:bodyPr>
          <a:lstStyle/>
          <a:p>
            <a:r>
              <a:rPr lang="es-AR" dirty="0" smtClean="0"/>
              <a:t>Modelo de apegos</a:t>
            </a:r>
            <a:br>
              <a:rPr lang="es-AR" dirty="0" smtClean="0"/>
            </a:br>
            <a:endParaRPr lang="es-AR" dirty="0"/>
          </a:p>
        </p:txBody>
      </p:sp>
    </p:spTree>
    <p:extLst>
      <p:ext uri="{BB962C8B-B14F-4D97-AF65-F5344CB8AC3E}">
        <p14:creationId xmlns:p14="http://schemas.microsoft.com/office/powerpoint/2010/main" xmlns="" val="4346189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3 – Independiente : cada vinculo tiene una dimensión especifico en distintos momentos del desarrollo . Por lo cual cada intercambio afectivo tendrá sus particularidades y generara sus consecuencias afectivas.</a:t>
            </a:r>
            <a:endParaRPr lang="es-AR" dirty="0"/>
          </a:p>
        </p:txBody>
      </p:sp>
      <p:sp>
        <p:nvSpPr>
          <p:cNvPr id="3" name="Título 2"/>
          <p:cNvSpPr>
            <a:spLocks noGrp="1"/>
          </p:cNvSpPr>
          <p:nvPr>
            <p:ph type="title"/>
          </p:nvPr>
        </p:nvSpPr>
        <p:spPr/>
        <p:txBody>
          <a:bodyPr/>
          <a:lstStyle/>
          <a:p>
            <a:r>
              <a:rPr lang="es-AR" dirty="0" smtClean="0"/>
              <a:t>Modelo de apegos</a:t>
            </a:r>
            <a:endParaRPr lang="es-AR" dirty="0"/>
          </a:p>
        </p:txBody>
      </p:sp>
    </p:spTree>
    <p:extLst>
      <p:ext uri="{BB962C8B-B14F-4D97-AF65-F5344CB8AC3E}">
        <p14:creationId xmlns:p14="http://schemas.microsoft.com/office/powerpoint/2010/main" xmlns="" val="2225416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Hijos adolescentes:</a:t>
            </a:r>
          </a:p>
          <a:p>
            <a:r>
              <a:rPr lang="es-AR" dirty="0" smtClean="0"/>
              <a:t>Da como muy propicio el comienzo del consumo</a:t>
            </a:r>
          </a:p>
          <a:p>
            <a:r>
              <a:rPr lang="es-AR" dirty="0" smtClean="0"/>
              <a:t>Ya que se tendría que dar la resolución de la trama edipica</a:t>
            </a:r>
          </a:p>
          <a:p>
            <a:r>
              <a:rPr lang="es-AR" dirty="0" smtClean="0"/>
              <a:t>Y la ruptura de la simbiosis madre-hijo</a:t>
            </a:r>
          </a:p>
          <a:p>
            <a:r>
              <a:rPr lang="es-AR" dirty="0" smtClean="0"/>
              <a:t>Duelo por la ruptura de la endogamias y apertura de la exogamia</a:t>
            </a:r>
            <a:endParaRPr lang="es-AR" dirty="0"/>
          </a:p>
        </p:txBody>
      </p:sp>
      <p:sp>
        <p:nvSpPr>
          <p:cNvPr id="2" name="1 Título"/>
          <p:cNvSpPr>
            <a:spLocks noGrp="1"/>
          </p:cNvSpPr>
          <p:nvPr>
            <p:ph type="title"/>
          </p:nvPr>
        </p:nvSpPr>
        <p:spPr/>
        <p:txBody>
          <a:bodyPr>
            <a:normAutofit fontScale="90000"/>
          </a:bodyPr>
          <a:lstStyle/>
          <a:p>
            <a:r>
              <a:rPr lang="es-AR" dirty="0" smtClean="0"/>
              <a:t>Modelo Psicoanalítico</a:t>
            </a:r>
            <a:br>
              <a:rPr lang="es-AR" dirty="0" smtClean="0"/>
            </a:br>
            <a:endParaRPr lang="es-AR" dirty="0"/>
          </a:p>
        </p:txBody>
      </p:sp>
    </p:spTree>
    <p:extLst>
      <p:ext uri="{BB962C8B-B14F-4D97-AF65-F5344CB8AC3E}">
        <p14:creationId xmlns:p14="http://schemas.microsoft.com/office/powerpoint/2010/main" xmlns="" val="42171237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A)  Protección : el niño se siente protegido por las figuras de apego y del mismo modo, comienza a aprender conductas de autocuidado.</a:t>
            </a:r>
          </a:p>
          <a:p>
            <a:endParaRPr lang="es-AR" dirty="0"/>
          </a:p>
          <a:p>
            <a:r>
              <a:rPr lang="es-AR" dirty="0" smtClean="0"/>
              <a:t>B)  Socialización : en el proceso de apego poco a poco van surgiendo nuevas figuras para el individuo , aunque siempre la madre va a seguir cumpliendo un rol fundamental (primera figura)</a:t>
            </a:r>
            <a:endParaRPr lang="es-AR" dirty="0"/>
          </a:p>
        </p:txBody>
      </p:sp>
      <p:sp>
        <p:nvSpPr>
          <p:cNvPr id="3" name="Título 2"/>
          <p:cNvSpPr>
            <a:spLocks noGrp="1"/>
          </p:cNvSpPr>
          <p:nvPr>
            <p:ph type="title"/>
          </p:nvPr>
        </p:nvSpPr>
        <p:spPr/>
        <p:txBody>
          <a:bodyPr/>
          <a:lstStyle/>
          <a:p>
            <a:r>
              <a:rPr lang="es-AR" dirty="0" smtClean="0"/>
              <a:t>Funciones del apego </a:t>
            </a:r>
            <a:endParaRPr lang="es-AR" dirty="0"/>
          </a:p>
        </p:txBody>
      </p:sp>
    </p:spTree>
    <p:extLst>
      <p:ext uri="{BB962C8B-B14F-4D97-AF65-F5344CB8AC3E}">
        <p14:creationId xmlns:p14="http://schemas.microsoft.com/office/powerpoint/2010/main" xmlns="" val="89465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lnSpcReduction="10000"/>
          </a:bodyPr>
          <a:lstStyle/>
          <a:p>
            <a:r>
              <a:rPr lang="es-AR" dirty="0" err="1" smtClean="0"/>
              <a:t>Bowlby</a:t>
            </a:r>
            <a:r>
              <a:rPr lang="es-AR" dirty="0" smtClean="0"/>
              <a:t> aclaro que la figura de apego no solo es la madre y que también el padre u otra persona pueden ejercer igual función.</a:t>
            </a:r>
          </a:p>
          <a:p>
            <a:endParaRPr lang="es-AR" dirty="0"/>
          </a:p>
          <a:p>
            <a:r>
              <a:rPr lang="es-AR" dirty="0" smtClean="0"/>
              <a:t>La figura de apego es fundamental para la supervivencia.</a:t>
            </a:r>
          </a:p>
          <a:p>
            <a:endParaRPr lang="es-AR" dirty="0"/>
          </a:p>
          <a:p>
            <a:r>
              <a:rPr lang="es-AR" dirty="0" smtClean="0"/>
              <a:t>Los primeros modelos operativos imitan y reflejan las relaciones con las figuras de apego creando expectativas automáticas e inconscientes de las relaciones con los demás.</a:t>
            </a:r>
            <a:endParaRPr lang="es-AR" dirty="0"/>
          </a:p>
        </p:txBody>
      </p:sp>
      <p:sp>
        <p:nvSpPr>
          <p:cNvPr id="3" name="Título 2"/>
          <p:cNvSpPr>
            <a:spLocks noGrp="1"/>
          </p:cNvSpPr>
          <p:nvPr>
            <p:ph type="title"/>
          </p:nvPr>
        </p:nvSpPr>
        <p:spPr/>
        <p:txBody>
          <a:bodyPr/>
          <a:lstStyle/>
          <a:p>
            <a:endParaRPr lang="es-AR"/>
          </a:p>
        </p:txBody>
      </p:sp>
    </p:spTree>
    <p:extLst>
      <p:ext uri="{BB962C8B-B14F-4D97-AF65-F5344CB8AC3E}">
        <p14:creationId xmlns:p14="http://schemas.microsoft.com/office/powerpoint/2010/main" xmlns="" val="6478257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El sistema de apego responde a la necesidad humana de protección , disponibilidad , seguridad , afecto.</a:t>
            </a:r>
          </a:p>
          <a:p>
            <a:endParaRPr lang="es-AR" dirty="0"/>
          </a:p>
          <a:p>
            <a:r>
              <a:rPr lang="es-AR" dirty="0" smtClean="0"/>
              <a:t>Frente a un paciente adicto y su familia esta teoría nos sirve para evaluar que tipo de vinculo tiene con su familia, y como modificar la relación vincular, generándole nuevas figuras de apego.</a:t>
            </a:r>
            <a:endParaRPr lang="es-AR" dirty="0"/>
          </a:p>
        </p:txBody>
      </p:sp>
      <p:sp>
        <p:nvSpPr>
          <p:cNvPr id="3" name="Título 2"/>
          <p:cNvSpPr>
            <a:spLocks noGrp="1"/>
          </p:cNvSpPr>
          <p:nvPr>
            <p:ph type="title"/>
          </p:nvPr>
        </p:nvSpPr>
        <p:spPr/>
        <p:txBody>
          <a:bodyPr/>
          <a:lstStyle/>
          <a:p>
            <a:endParaRPr lang="es-AR"/>
          </a:p>
        </p:txBody>
      </p:sp>
    </p:spTree>
    <p:extLst>
      <p:ext uri="{BB962C8B-B14F-4D97-AF65-F5344CB8AC3E}">
        <p14:creationId xmlns:p14="http://schemas.microsoft.com/office/powerpoint/2010/main" xmlns="" val="42409009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1) Apego seguro: experimentan la percepción de la madre o figura de apego como una base segura</a:t>
            </a:r>
          </a:p>
          <a:p>
            <a:endParaRPr lang="es-AR" dirty="0"/>
          </a:p>
          <a:p>
            <a:r>
              <a:rPr lang="es-AR" dirty="0" smtClean="0"/>
              <a:t>2) Apego ansioso ambivalente: responde ante la separación con intensa angustia.</a:t>
            </a:r>
          </a:p>
          <a:p>
            <a:r>
              <a:rPr lang="es-AR" dirty="0" smtClean="0"/>
              <a:t>Alterna las conductas de enojo y resistencia al momento del encuentro , no confía en la respuesta protectora y oportuna del cuidador.</a:t>
            </a:r>
            <a:endParaRPr lang="es-AR" dirty="0"/>
          </a:p>
        </p:txBody>
      </p:sp>
      <p:sp>
        <p:nvSpPr>
          <p:cNvPr id="3" name="Título 2"/>
          <p:cNvSpPr>
            <a:spLocks noGrp="1"/>
          </p:cNvSpPr>
          <p:nvPr>
            <p:ph type="title"/>
          </p:nvPr>
        </p:nvSpPr>
        <p:spPr/>
        <p:txBody>
          <a:bodyPr>
            <a:normAutofit fontScale="90000"/>
          </a:bodyPr>
          <a:lstStyle/>
          <a:p>
            <a:r>
              <a:rPr lang="es-AR" dirty="0" smtClean="0"/>
              <a:t>Modelos de apego y relaciones vinculares</a:t>
            </a:r>
            <a:endParaRPr lang="es-AR" dirty="0"/>
          </a:p>
        </p:txBody>
      </p:sp>
    </p:spTree>
    <p:extLst>
      <p:ext uri="{BB962C8B-B14F-4D97-AF65-F5344CB8AC3E}">
        <p14:creationId xmlns:p14="http://schemas.microsoft.com/office/powerpoint/2010/main" xmlns="" val="7994493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lnSpcReduction="10000"/>
          </a:bodyPr>
          <a:lstStyle/>
          <a:p>
            <a:r>
              <a:rPr lang="es-AR" dirty="0" smtClean="0"/>
              <a:t>3) Apego </a:t>
            </a:r>
            <a:r>
              <a:rPr lang="es-AR" dirty="0" err="1" smtClean="0"/>
              <a:t>evitativo</a:t>
            </a:r>
            <a:r>
              <a:rPr lang="es-AR" dirty="0" smtClean="0"/>
              <a:t> ; evita la cercanía, explora libremente su entorno sin recurrir a la madre en situaciones de stress o temor.</a:t>
            </a:r>
          </a:p>
          <a:p>
            <a:endParaRPr lang="es-AR" dirty="0"/>
          </a:p>
          <a:p>
            <a:r>
              <a:rPr lang="es-AR" dirty="0" smtClean="0"/>
              <a:t>4) Apego desorganizado : actúa de manera confusa dan mensajes contradictorios</a:t>
            </a:r>
          </a:p>
          <a:p>
            <a:r>
              <a:rPr lang="es-AR" dirty="0" smtClean="0"/>
              <a:t>Investigaciones han respaldado la configuración de apego desorganizado o ansioso/</a:t>
            </a:r>
            <a:r>
              <a:rPr lang="es-AR" dirty="0" err="1" smtClean="0"/>
              <a:t>evitativo</a:t>
            </a:r>
            <a:r>
              <a:rPr lang="es-AR" dirty="0" smtClean="0"/>
              <a:t>, en niños que han sufrido maltratos físicos y psicológicos, abuso y/o negligencia de sus cuidadores en la temprana infancia.</a:t>
            </a:r>
            <a:endParaRPr lang="es-AR" dirty="0"/>
          </a:p>
        </p:txBody>
      </p:sp>
      <p:sp>
        <p:nvSpPr>
          <p:cNvPr id="3" name="Título 2"/>
          <p:cNvSpPr>
            <a:spLocks noGrp="1"/>
          </p:cNvSpPr>
          <p:nvPr>
            <p:ph type="title"/>
          </p:nvPr>
        </p:nvSpPr>
        <p:spPr/>
        <p:txBody>
          <a:bodyPr>
            <a:normAutofit fontScale="90000"/>
          </a:bodyPr>
          <a:lstStyle/>
          <a:p>
            <a:r>
              <a:rPr lang="es-AR" dirty="0" smtClean="0"/>
              <a:t>Modelos de apego y relaciones vinculares</a:t>
            </a:r>
            <a:endParaRPr lang="es-AR" dirty="0"/>
          </a:p>
        </p:txBody>
      </p:sp>
    </p:spTree>
    <p:extLst>
      <p:ext uri="{BB962C8B-B14F-4D97-AF65-F5344CB8AC3E}">
        <p14:creationId xmlns:p14="http://schemas.microsoft.com/office/powerpoint/2010/main" xmlns="" val="40335098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lnSpcReduction="10000"/>
          </a:bodyPr>
          <a:lstStyle/>
          <a:p>
            <a:r>
              <a:rPr lang="es-AR" dirty="0" smtClean="0"/>
              <a:t>El apego seguro permite:</a:t>
            </a:r>
          </a:p>
          <a:p>
            <a:r>
              <a:rPr lang="es-AR" dirty="0" smtClean="0"/>
              <a:t> predecir la autoestima positiva</a:t>
            </a:r>
          </a:p>
          <a:p>
            <a:r>
              <a:rPr lang="es-AR" dirty="0" smtClean="0"/>
              <a:t> identidad integrada</a:t>
            </a:r>
          </a:p>
          <a:p>
            <a:r>
              <a:rPr lang="es-AR" dirty="0" smtClean="0"/>
              <a:t> éxito emocional</a:t>
            </a:r>
          </a:p>
          <a:p>
            <a:r>
              <a:rPr lang="es-AR" dirty="0"/>
              <a:t> </a:t>
            </a:r>
            <a:r>
              <a:rPr lang="es-AR" dirty="0" smtClean="0"/>
              <a:t>mayor resistencia emocional</a:t>
            </a:r>
          </a:p>
          <a:p>
            <a:r>
              <a:rPr lang="es-AR" dirty="0" smtClean="0"/>
              <a:t>Elevada autoconfianza</a:t>
            </a:r>
          </a:p>
          <a:p>
            <a:r>
              <a:rPr lang="es-AR" dirty="0" smtClean="0"/>
              <a:t>Amplio repertorio empático</a:t>
            </a:r>
          </a:p>
          <a:p>
            <a:r>
              <a:rPr lang="es-AR" dirty="0" smtClean="0"/>
              <a:t>Habilidades para establecer relaciones interpersonales mas profundas </a:t>
            </a:r>
          </a:p>
          <a:p>
            <a:endParaRPr lang="es-AR" dirty="0"/>
          </a:p>
        </p:txBody>
      </p:sp>
      <p:sp>
        <p:nvSpPr>
          <p:cNvPr id="3" name="Título 2"/>
          <p:cNvSpPr>
            <a:spLocks noGrp="1"/>
          </p:cNvSpPr>
          <p:nvPr>
            <p:ph type="title"/>
          </p:nvPr>
        </p:nvSpPr>
        <p:spPr/>
        <p:txBody>
          <a:bodyPr>
            <a:normAutofit fontScale="90000"/>
          </a:bodyPr>
          <a:lstStyle/>
          <a:p>
            <a:r>
              <a:rPr lang="es-AR" dirty="0" smtClean="0"/>
              <a:t>Implicancias en la salud</a:t>
            </a:r>
            <a:br>
              <a:rPr lang="es-AR" dirty="0" smtClean="0"/>
            </a:br>
            <a:r>
              <a:rPr lang="es-AR" dirty="0" smtClean="0"/>
              <a:t>El apego seguro</a:t>
            </a:r>
            <a:endParaRPr lang="es-AR" dirty="0"/>
          </a:p>
        </p:txBody>
      </p:sp>
    </p:spTree>
    <p:extLst>
      <p:ext uri="{BB962C8B-B14F-4D97-AF65-F5344CB8AC3E}">
        <p14:creationId xmlns:p14="http://schemas.microsoft.com/office/powerpoint/2010/main" xmlns="" val="6436057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a:bodyPr>
          <a:lstStyle/>
          <a:p>
            <a:r>
              <a:rPr lang="es-AR" dirty="0" smtClean="0"/>
              <a:t>Apego seguro : es la construcción de una narración integradora que de sentido al si mismo; la narración integradora es un proceso de coherencia de la mente.</a:t>
            </a:r>
          </a:p>
          <a:p>
            <a:r>
              <a:rPr lang="es-AR" dirty="0" smtClean="0"/>
              <a:t>Un trabajo sanador para los individuos es la </a:t>
            </a:r>
            <a:r>
              <a:rPr lang="es-AR" dirty="0" err="1" smtClean="0"/>
              <a:t>co</a:t>
            </a:r>
            <a:r>
              <a:rPr lang="es-AR" dirty="0" smtClean="0"/>
              <a:t>-construcción de una narrativa, porque ello le dará sentido de si mismo a lo largo del tiempo y organizando su mente.</a:t>
            </a:r>
          </a:p>
          <a:p>
            <a:r>
              <a:rPr lang="es-AR" dirty="0" smtClean="0"/>
              <a:t>Un niño que no desarrollo una narrativa que integre y de coherencia a su vida temprana (antes de los 2 años) </a:t>
            </a:r>
            <a:r>
              <a:rPr lang="es-AR" dirty="0" err="1" smtClean="0"/>
              <a:t>poseeran</a:t>
            </a:r>
            <a:r>
              <a:rPr lang="es-AR" dirty="0" smtClean="0"/>
              <a:t> una mente mas desorganizada</a:t>
            </a:r>
            <a:endParaRPr lang="es-AR" dirty="0"/>
          </a:p>
        </p:txBody>
      </p:sp>
      <p:sp>
        <p:nvSpPr>
          <p:cNvPr id="3" name="Título 2"/>
          <p:cNvSpPr>
            <a:spLocks noGrp="1"/>
          </p:cNvSpPr>
          <p:nvPr>
            <p:ph type="title"/>
          </p:nvPr>
        </p:nvSpPr>
        <p:spPr/>
        <p:txBody>
          <a:bodyPr>
            <a:normAutofit fontScale="90000"/>
          </a:bodyPr>
          <a:lstStyle/>
          <a:p>
            <a:r>
              <a:rPr lang="es-AR" dirty="0" smtClean="0"/>
              <a:t>Co – construir la narración :la trama narrativa </a:t>
            </a:r>
            <a:endParaRPr lang="es-AR" dirty="0"/>
          </a:p>
        </p:txBody>
      </p:sp>
    </p:spTree>
    <p:extLst>
      <p:ext uri="{BB962C8B-B14F-4D97-AF65-F5344CB8AC3E}">
        <p14:creationId xmlns:p14="http://schemas.microsoft.com/office/powerpoint/2010/main" xmlns="" val="39311539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a:bodyPr>
          <a:lstStyle/>
          <a:p>
            <a:r>
              <a:rPr lang="es-AR" dirty="0" smtClean="0"/>
              <a:t>El trauma precoz interfiere en la memoria autobiográfica, si falla la función integradora lo mas probable que al paciente le queden imágenes y emociones fragmentadas, que no puedan combinarse a su narrativa a su </a:t>
            </a:r>
            <a:r>
              <a:rPr lang="es-AR" dirty="0" err="1" smtClean="0"/>
              <a:t>autoesquema</a:t>
            </a:r>
            <a:r>
              <a:rPr lang="es-AR" dirty="0" smtClean="0"/>
              <a:t> vital.</a:t>
            </a:r>
          </a:p>
          <a:p>
            <a:r>
              <a:rPr lang="es-AR" dirty="0" smtClean="0"/>
              <a:t>Es importante para trabajar en su reconstrucción dado </a:t>
            </a:r>
          </a:p>
          <a:p>
            <a:r>
              <a:rPr lang="es-AR" dirty="0" smtClean="0"/>
              <a:t>que :</a:t>
            </a:r>
          </a:p>
          <a:p>
            <a:r>
              <a:rPr lang="es-AR" dirty="0" smtClean="0"/>
              <a:t>1) proporciona un medio para poner la mente del paciente en contacto con lo que anteriormente le resulto intolerante</a:t>
            </a:r>
          </a:p>
          <a:p>
            <a:endParaRPr lang="es-AR" dirty="0" smtClean="0"/>
          </a:p>
          <a:p>
            <a:endParaRPr lang="es-AR" dirty="0" smtClean="0"/>
          </a:p>
          <a:p>
            <a:endParaRPr lang="es-AR" dirty="0"/>
          </a:p>
        </p:txBody>
      </p:sp>
      <p:sp>
        <p:nvSpPr>
          <p:cNvPr id="3" name="Título 2"/>
          <p:cNvSpPr>
            <a:spLocks noGrp="1"/>
          </p:cNvSpPr>
          <p:nvPr>
            <p:ph type="title"/>
          </p:nvPr>
        </p:nvSpPr>
        <p:spPr/>
        <p:txBody>
          <a:bodyPr>
            <a:normAutofit fontScale="90000"/>
          </a:bodyPr>
          <a:lstStyle/>
          <a:p>
            <a:r>
              <a:rPr lang="es-AR" dirty="0" smtClean="0"/>
              <a:t>Desde la psicoterapia</a:t>
            </a:r>
            <a:br>
              <a:rPr lang="es-AR" dirty="0" smtClean="0"/>
            </a:br>
            <a:endParaRPr lang="es-AR" dirty="0"/>
          </a:p>
        </p:txBody>
      </p:sp>
    </p:spTree>
    <p:extLst>
      <p:ext uri="{BB962C8B-B14F-4D97-AF65-F5344CB8AC3E}">
        <p14:creationId xmlns:p14="http://schemas.microsoft.com/office/powerpoint/2010/main" xmlns="" val="1503180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2) proporciona un espacio en el cual la amenaza al yo y el objetivo terapéutico se encuentran en equilibrio</a:t>
            </a:r>
          </a:p>
          <a:p>
            <a:endParaRPr lang="es-AR" dirty="0"/>
          </a:p>
          <a:p>
            <a:r>
              <a:rPr lang="es-AR" dirty="0" smtClean="0"/>
              <a:t>3) genera una narrativa coherente del </a:t>
            </a:r>
            <a:r>
              <a:rPr lang="es-AR" dirty="0" err="1" smtClean="0"/>
              <a:t>self</a:t>
            </a:r>
            <a:r>
              <a:rPr lang="es-AR" dirty="0" smtClean="0"/>
              <a:t> (si mismo), suponiendo una continuidad histórica.</a:t>
            </a:r>
            <a:endParaRPr lang="es-AR" dirty="0"/>
          </a:p>
          <a:p>
            <a:endParaRPr lang="es-AR" dirty="0" smtClean="0"/>
          </a:p>
          <a:p>
            <a:r>
              <a:rPr lang="es-AR" dirty="0" smtClean="0"/>
              <a:t>4) Ayuda a recuperar la mentalización y la autorreflexión</a:t>
            </a:r>
          </a:p>
        </p:txBody>
      </p:sp>
      <p:sp>
        <p:nvSpPr>
          <p:cNvPr id="3" name="Título 2"/>
          <p:cNvSpPr>
            <a:spLocks noGrp="1"/>
          </p:cNvSpPr>
          <p:nvPr>
            <p:ph type="title"/>
          </p:nvPr>
        </p:nvSpPr>
        <p:spPr/>
        <p:txBody>
          <a:bodyPr/>
          <a:lstStyle/>
          <a:p>
            <a:r>
              <a:rPr lang="es-AR" dirty="0" smtClean="0"/>
              <a:t>Desde la psicoterapia</a:t>
            </a:r>
            <a:endParaRPr lang="es-AR" dirty="0"/>
          </a:p>
        </p:txBody>
      </p:sp>
    </p:spTree>
    <p:extLst>
      <p:ext uri="{BB962C8B-B14F-4D97-AF65-F5344CB8AC3E}">
        <p14:creationId xmlns:p14="http://schemas.microsoft.com/office/powerpoint/2010/main" xmlns="" val="33270939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lnSpcReduction="20000"/>
          </a:bodyPr>
          <a:lstStyle/>
          <a:p>
            <a:r>
              <a:rPr lang="es-AR" dirty="0" smtClean="0"/>
              <a:t>La personalidad adulta con apego seguro expresa con claridad sus sentimientos y es organizado en las situaciones difíciles . Esta pendiente del niño e interpreta su estado mental</a:t>
            </a:r>
          </a:p>
          <a:p>
            <a:r>
              <a:rPr lang="es-AR" dirty="0" smtClean="0"/>
              <a:t>Los niños con este patrón se manifiestan como: </a:t>
            </a:r>
          </a:p>
          <a:p>
            <a:r>
              <a:rPr lang="es-AR" dirty="0" smtClean="0"/>
              <a:t>Equilibrados </a:t>
            </a:r>
          </a:p>
          <a:p>
            <a:r>
              <a:rPr lang="es-AR" dirty="0" smtClean="0"/>
              <a:t>Autónomos </a:t>
            </a:r>
          </a:p>
          <a:p>
            <a:r>
              <a:rPr lang="es-AR" dirty="0" smtClean="0"/>
              <a:t>Imaginativos capaces de afrontar situaciones  que producen stress</a:t>
            </a:r>
          </a:p>
          <a:p>
            <a:r>
              <a:rPr lang="es-AR" dirty="0" smtClean="0"/>
              <a:t>Son mas empáticos con sus compañeros</a:t>
            </a:r>
          </a:p>
          <a:p>
            <a:r>
              <a:rPr lang="es-AR" dirty="0" smtClean="0"/>
              <a:t>Respetuosos</a:t>
            </a:r>
          </a:p>
          <a:p>
            <a:endParaRPr lang="es-AR" dirty="0" smtClean="0"/>
          </a:p>
          <a:p>
            <a:endParaRPr lang="es-AR" dirty="0"/>
          </a:p>
        </p:txBody>
      </p:sp>
      <p:sp>
        <p:nvSpPr>
          <p:cNvPr id="3" name="Título 2"/>
          <p:cNvSpPr>
            <a:spLocks noGrp="1"/>
          </p:cNvSpPr>
          <p:nvPr>
            <p:ph type="title"/>
          </p:nvPr>
        </p:nvSpPr>
        <p:spPr/>
        <p:txBody>
          <a:bodyPr/>
          <a:lstStyle/>
          <a:p>
            <a:r>
              <a:rPr lang="es-AR" dirty="0" smtClean="0"/>
              <a:t>Lo </a:t>
            </a:r>
            <a:r>
              <a:rPr lang="es-AR" dirty="0" err="1" smtClean="0"/>
              <a:t>transgeracional</a:t>
            </a:r>
            <a:r>
              <a:rPr lang="es-AR" dirty="0" smtClean="0"/>
              <a:t> en el apego</a:t>
            </a:r>
            <a:endParaRPr lang="es-AR" dirty="0"/>
          </a:p>
        </p:txBody>
      </p:sp>
    </p:spTree>
    <p:extLst>
      <p:ext uri="{BB962C8B-B14F-4D97-AF65-F5344CB8AC3E}">
        <p14:creationId xmlns:p14="http://schemas.microsoft.com/office/powerpoint/2010/main" xmlns="" val="1087538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En el consumo de drogas existen factores familiares de riesgo</a:t>
            </a:r>
          </a:p>
          <a:p>
            <a:r>
              <a:rPr lang="es-AR" dirty="0" smtClean="0"/>
              <a:t>Consumo de drogas por parte de los padres</a:t>
            </a:r>
          </a:p>
          <a:p>
            <a:r>
              <a:rPr lang="es-AR" dirty="0" smtClean="0"/>
              <a:t>Actitud favorable o permisiva de los padres hacia las drogas</a:t>
            </a:r>
          </a:p>
          <a:p>
            <a:r>
              <a:rPr lang="es-AR" dirty="0" smtClean="0"/>
              <a:t>Practicas parentales débiles o inconscientes</a:t>
            </a:r>
          </a:p>
          <a:p>
            <a:r>
              <a:rPr lang="es-AR" dirty="0" smtClean="0"/>
              <a:t>Intensos conflictos familiares producto de la discordia marital</a:t>
            </a:r>
          </a:p>
          <a:p>
            <a:endParaRPr lang="es-AR" dirty="0"/>
          </a:p>
        </p:txBody>
      </p:sp>
      <p:sp>
        <p:nvSpPr>
          <p:cNvPr id="2" name="1 Título"/>
          <p:cNvSpPr>
            <a:spLocks noGrp="1"/>
          </p:cNvSpPr>
          <p:nvPr>
            <p:ph type="title"/>
          </p:nvPr>
        </p:nvSpPr>
        <p:spPr/>
        <p:txBody>
          <a:bodyPr>
            <a:normAutofit fontScale="90000"/>
          </a:bodyPr>
          <a:lstStyle/>
          <a:p>
            <a:r>
              <a:rPr lang="es-AR" dirty="0" smtClean="0"/>
              <a:t>Para la O.M.S.</a:t>
            </a:r>
            <a:br>
              <a:rPr lang="es-AR" dirty="0" smtClean="0"/>
            </a:br>
            <a:endParaRPr lang="es-AR" dirty="0"/>
          </a:p>
        </p:txBody>
      </p:sp>
    </p:spTree>
    <p:extLst>
      <p:ext uri="{BB962C8B-B14F-4D97-AF65-F5344CB8AC3E}">
        <p14:creationId xmlns:p14="http://schemas.microsoft.com/office/powerpoint/2010/main" xmlns="" val="4124440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lnSpcReduction="10000"/>
          </a:bodyPr>
          <a:lstStyle/>
          <a:p>
            <a:r>
              <a:rPr lang="es-AR" dirty="0" smtClean="0"/>
              <a:t>La persona con apego </a:t>
            </a:r>
            <a:r>
              <a:rPr lang="es-AR" dirty="0" err="1" smtClean="0"/>
              <a:t>evitativo</a:t>
            </a:r>
            <a:r>
              <a:rPr lang="es-AR" dirty="0" smtClean="0"/>
              <a:t> tiende a mostrarse como no afectada por lo que le </a:t>
            </a:r>
            <a:r>
              <a:rPr lang="es-AR" dirty="0"/>
              <a:t>p</a:t>
            </a:r>
            <a:r>
              <a:rPr lang="es-AR" dirty="0" smtClean="0"/>
              <a:t>asa , rehuirá hablar de los sentimientos de su vida personal y de su historia,  frustra y bloquea los intentos de proximidad afectiva con el niño.</a:t>
            </a:r>
          </a:p>
          <a:p>
            <a:r>
              <a:rPr lang="es-AR" dirty="0" smtClean="0"/>
              <a:t>Toda demostración de afecto por parte del niño son rechazados, por lo que estos niños tenderán a no manifestar sus necesidades, pocos interesados a la vida de los demás</a:t>
            </a:r>
          </a:p>
          <a:p>
            <a:endParaRPr lang="es-AR" dirty="0"/>
          </a:p>
        </p:txBody>
      </p:sp>
      <p:sp>
        <p:nvSpPr>
          <p:cNvPr id="3" name="Título 2"/>
          <p:cNvSpPr>
            <a:spLocks noGrp="1"/>
          </p:cNvSpPr>
          <p:nvPr>
            <p:ph type="title"/>
          </p:nvPr>
        </p:nvSpPr>
        <p:spPr/>
        <p:txBody>
          <a:bodyPr/>
          <a:lstStyle/>
          <a:p>
            <a:r>
              <a:rPr lang="es-AR" dirty="0" smtClean="0"/>
              <a:t>Lo </a:t>
            </a:r>
            <a:r>
              <a:rPr lang="es-AR" dirty="0" err="1" smtClean="0"/>
              <a:t>transgeneracional</a:t>
            </a:r>
            <a:r>
              <a:rPr lang="es-AR" dirty="0" smtClean="0"/>
              <a:t> en el apego</a:t>
            </a:r>
            <a:endParaRPr lang="es-AR" dirty="0"/>
          </a:p>
        </p:txBody>
      </p:sp>
    </p:spTree>
    <p:extLst>
      <p:ext uri="{BB962C8B-B14F-4D97-AF65-F5344CB8AC3E}">
        <p14:creationId xmlns:p14="http://schemas.microsoft.com/office/powerpoint/2010/main" xmlns="" val="549861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lnSpcReduction="10000"/>
          </a:bodyPr>
          <a:lstStyle/>
          <a:p>
            <a:r>
              <a:rPr lang="es-AR" dirty="0" smtClean="0"/>
              <a:t>Los padres que muestran un apego desorganizado tendrán problemas para captar las necesidades del niño y responderán a ellos de un modo desajustado, incoherente y no continente, lo cuidan en forma inapropiada.</a:t>
            </a:r>
          </a:p>
          <a:p>
            <a:r>
              <a:rPr lang="es-AR" dirty="0" smtClean="0"/>
              <a:t>Los niños con este tipo de apego se muestran inquietos , desorganizados en sus juegos, con conductas de aislamiento y dificultades de interacción con los demás</a:t>
            </a:r>
            <a:endParaRPr lang="es-AR" dirty="0"/>
          </a:p>
        </p:txBody>
      </p:sp>
      <p:sp>
        <p:nvSpPr>
          <p:cNvPr id="3" name="Título 2"/>
          <p:cNvSpPr>
            <a:spLocks noGrp="1"/>
          </p:cNvSpPr>
          <p:nvPr>
            <p:ph type="title"/>
          </p:nvPr>
        </p:nvSpPr>
        <p:spPr/>
        <p:txBody>
          <a:bodyPr/>
          <a:lstStyle/>
          <a:p>
            <a:r>
              <a:rPr lang="es-AR" dirty="0" smtClean="0"/>
              <a:t>Lo </a:t>
            </a:r>
            <a:r>
              <a:rPr lang="es-AR" dirty="0" err="1" smtClean="0"/>
              <a:t>transgeneracional</a:t>
            </a:r>
            <a:r>
              <a:rPr lang="es-AR" dirty="0" smtClean="0"/>
              <a:t> en el apego</a:t>
            </a:r>
            <a:endParaRPr lang="es-AR" dirty="0"/>
          </a:p>
        </p:txBody>
      </p:sp>
    </p:spTree>
    <p:extLst>
      <p:ext uri="{BB962C8B-B14F-4D97-AF65-F5344CB8AC3E}">
        <p14:creationId xmlns:p14="http://schemas.microsoft.com/office/powerpoint/2010/main" xmlns="" val="31247065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1) Respuesta contingente : adaptarse a las necesidades del paciente sin abandonar otros objetivos, acompañar al paciente en su recorrido narrativo.</a:t>
            </a:r>
          </a:p>
          <a:p>
            <a:r>
              <a:rPr lang="es-AR" dirty="0" smtClean="0"/>
              <a:t>2) Mentalización: identificar y entender los estados emocionales del sujeto.</a:t>
            </a:r>
          </a:p>
          <a:p>
            <a:r>
              <a:rPr lang="es-AR" dirty="0" smtClean="0"/>
              <a:t>3) </a:t>
            </a:r>
            <a:r>
              <a:rPr lang="es-AR" dirty="0" err="1" smtClean="0"/>
              <a:t>Empatia</a:t>
            </a:r>
            <a:r>
              <a:rPr lang="es-AR" dirty="0" smtClean="0"/>
              <a:t>: articulación de la mentalización con la experiencia subjetiva</a:t>
            </a:r>
          </a:p>
          <a:p>
            <a:endParaRPr lang="es-AR" dirty="0" smtClean="0"/>
          </a:p>
          <a:p>
            <a:endParaRPr lang="es-AR" dirty="0"/>
          </a:p>
          <a:p>
            <a:endParaRPr lang="es-AR" dirty="0" smtClean="0"/>
          </a:p>
          <a:p>
            <a:endParaRPr lang="es-AR" dirty="0"/>
          </a:p>
        </p:txBody>
      </p:sp>
      <p:sp>
        <p:nvSpPr>
          <p:cNvPr id="3" name="Título 2"/>
          <p:cNvSpPr>
            <a:spLocks noGrp="1"/>
          </p:cNvSpPr>
          <p:nvPr>
            <p:ph type="title"/>
          </p:nvPr>
        </p:nvSpPr>
        <p:spPr/>
        <p:txBody>
          <a:bodyPr/>
          <a:lstStyle/>
          <a:p>
            <a:r>
              <a:rPr lang="es-AR" dirty="0" smtClean="0"/>
              <a:t>Psicoterapia basada en el apego</a:t>
            </a:r>
            <a:endParaRPr lang="es-AR" dirty="0"/>
          </a:p>
        </p:txBody>
      </p:sp>
    </p:spTree>
    <p:extLst>
      <p:ext uri="{BB962C8B-B14F-4D97-AF65-F5344CB8AC3E}">
        <p14:creationId xmlns:p14="http://schemas.microsoft.com/office/powerpoint/2010/main" xmlns="" val="21920534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normAutofit fontScale="92500"/>
          </a:bodyPr>
          <a:lstStyle/>
          <a:p>
            <a:r>
              <a:rPr lang="es-AR" dirty="0" smtClean="0"/>
              <a:t>4) Simpatía: articulación de la empatía y la mentalización acompañada de esfuerzos en los que el terapeuta se muestra disponible y volcado a ayudar al paciente.</a:t>
            </a:r>
          </a:p>
          <a:p>
            <a:r>
              <a:rPr lang="es-AR" dirty="0" smtClean="0"/>
              <a:t>5) Enfatizar la importancia de experiencias positivas como forma de contrarrestar las negativas</a:t>
            </a:r>
          </a:p>
          <a:p>
            <a:r>
              <a:rPr lang="es-AR" dirty="0" smtClean="0"/>
              <a:t>6) Envolver al paciente en un clima de respeto, aceptación y esperanza, conductas esperables , estados que le otorguen claridad y seguridad respecto del espacio y encuadre terapéutico</a:t>
            </a:r>
          </a:p>
          <a:p>
            <a:endParaRPr lang="es-AR" dirty="0"/>
          </a:p>
        </p:txBody>
      </p:sp>
      <p:sp>
        <p:nvSpPr>
          <p:cNvPr id="3" name="Título 2"/>
          <p:cNvSpPr>
            <a:spLocks noGrp="1"/>
          </p:cNvSpPr>
          <p:nvPr>
            <p:ph type="title"/>
          </p:nvPr>
        </p:nvSpPr>
        <p:spPr/>
        <p:txBody>
          <a:bodyPr/>
          <a:lstStyle/>
          <a:p>
            <a:r>
              <a:rPr lang="es-AR" dirty="0" smtClean="0"/>
              <a:t>Psicoterapia basada en el apego</a:t>
            </a:r>
            <a:endParaRPr lang="es-AR" dirty="0"/>
          </a:p>
        </p:txBody>
      </p:sp>
    </p:spTree>
    <p:extLst>
      <p:ext uri="{BB962C8B-B14F-4D97-AF65-F5344CB8AC3E}">
        <p14:creationId xmlns:p14="http://schemas.microsoft.com/office/powerpoint/2010/main" xmlns="" val="34894187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En una línea similar a la de </a:t>
            </a:r>
            <a:r>
              <a:rPr lang="es-AR" dirty="0" err="1" smtClean="0"/>
              <a:t>Fonagy</a:t>
            </a:r>
            <a:r>
              <a:rPr lang="es-AR" dirty="0" smtClean="0"/>
              <a:t>, Marrone -2001 , describen </a:t>
            </a:r>
            <a:r>
              <a:rPr lang="es-AR" dirty="0"/>
              <a:t>l</a:t>
            </a:r>
            <a:r>
              <a:rPr lang="es-AR" dirty="0" smtClean="0"/>
              <a:t>a terapia centrada en el apego como una oportunidad de restaurar al sujeto en sus aspectos relacionales, lo cual se desarrolla principalmente en el tipo de vinculo terapéutico.</a:t>
            </a:r>
          </a:p>
          <a:p>
            <a:r>
              <a:rPr lang="es-AR" dirty="0" smtClean="0"/>
              <a:t>La interpretación solo puede tener efecto una vez que el paciente haya entablado un vinculo seguro con el terapeuta.</a:t>
            </a:r>
          </a:p>
          <a:p>
            <a:endParaRPr lang="es-AR" dirty="0"/>
          </a:p>
        </p:txBody>
      </p:sp>
      <p:sp>
        <p:nvSpPr>
          <p:cNvPr id="3" name="Título 2"/>
          <p:cNvSpPr>
            <a:spLocks noGrp="1"/>
          </p:cNvSpPr>
          <p:nvPr>
            <p:ph type="title"/>
          </p:nvPr>
        </p:nvSpPr>
        <p:spPr/>
        <p:txBody>
          <a:bodyPr/>
          <a:lstStyle/>
          <a:p>
            <a:r>
              <a:rPr lang="es-AR" dirty="0" smtClean="0"/>
              <a:t>Psicoterapia basada en el apego </a:t>
            </a:r>
            <a:endParaRPr lang="es-AR" dirty="0"/>
          </a:p>
        </p:txBody>
      </p:sp>
    </p:spTree>
    <p:extLst>
      <p:ext uri="{BB962C8B-B14F-4D97-AF65-F5344CB8AC3E}">
        <p14:creationId xmlns:p14="http://schemas.microsoft.com/office/powerpoint/2010/main" xmlns="" val="430888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idx="1"/>
          </p:nvPr>
        </p:nvSpPr>
        <p:spPr/>
        <p:txBody>
          <a:bodyPr/>
          <a:lstStyle/>
          <a:p>
            <a:r>
              <a:rPr lang="es-AR" dirty="0" smtClean="0"/>
              <a:t>Dentro del proceso diagnostico el terapeuta debe determinar si  el paciente  presenta familiares garantes o familiares toxico génicos, o una combinación  de ambos.</a:t>
            </a:r>
          </a:p>
          <a:p>
            <a:endParaRPr lang="es-AR" dirty="0" smtClean="0"/>
          </a:p>
          <a:p>
            <a:r>
              <a:rPr lang="es-AR" dirty="0" smtClean="0"/>
              <a:t>Y dentro del proceso terapéutico se debe conseguir  familiares garantes  como parte del éxito del tratamiento</a:t>
            </a:r>
            <a:endParaRPr lang="es-AR" dirty="0"/>
          </a:p>
        </p:txBody>
      </p:sp>
      <p:sp>
        <p:nvSpPr>
          <p:cNvPr id="3" name="Título 2"/>
          <p:cNvSpPr>
            <a:spLocks noGrp="1"/>
          </p:cNvSpPr>
          <p:nvPr>
            <p:ph type="title"/>
          </p:nvPr>
        </p:nvSpPr>
        <p:spPr/>
        <p:txBody>
          <a:bodyPr>
            <a:normAutofit fontScale="90000"/>
          </a:bodyPr>
          <a:lstStyle/>
          <a:p>
            <a:r>
              <a:rPr lang="es-AR" dirty="0" smtClean="0"/>
              <a:t>El papel de las familias en </a:t>
            </a:r>
            <a:r>
              <a:rPr lang="es-AR" dirty="0" err="1" smtClean="0"/>
              <a:t>ls</a:t>
            </a:r>
            <a:r>
              <a:rPr lang="es-AR" dirty="0" smtClean="0"/>
              <a:t> estrategias clínicas</a:t>
            </a:r>
            <a:endParaRPr lang="es-AR" dirty="0"/>
          </a:p>
        </p:txBody>
      </p:sp>
    </p:spTree>
    <p:extLst>
      <p:ext uri="{BB962C8B-B14F-4D97-AF65-F5344CB8AC3E}">
        <p14:creationId xmlns:p14="http://schemas.microsoft.com/office/powerpoint/2010/main" xmlns="" val="38443648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r>
              <a:rPr lang="es-AR" dirty="0" smtClean="0"/>
              <a:t>Deciden de manera unilateral cuando  termina el tratamiento y en general coincide cuando comienzan a aparecer en la terapia individual secretos familiares, que no quieren que sean develados.</a:t>
            </a:r>
          </a:p>
          <a:p>
            <a:r>
              <a:rPr lang="es-AR" dirty="0" smtClean="0"/>
              <a:t>Se quejan de las normas institucionales, boicoteando la adherencia del paciente.</a:t>
            </a:r>
          </a:p>
          <a:p>
            <a:r>
              <a:rPr lang="es-AR" dirty="0" smtClean="0"/>
              <a:t>No concurren a las terapias familiares, vinculares o multifamiliares ya que ellos “no son los enfermos”</a:t>
            </a:r>
            <a:endParaRPr lang="es-AR" dirty="0"/>
          </a:p>
        </p:txBody>
      </p:sp>
      <p:sp>
        <p:nvSpPr>
          <p:cNvPr id="3" name="2 Título"/>
          <p:cNvSpPr>
            <a:spLocks noGrp="1"/>
          </p:cNvSpPr>
          <p:nvPr>
            <p:ph type="title"/>
          </p:nvPr>
        </p:nvSpPr>
        <p:spPr/>
        <p:txBody>
          <a:bodyPr/>
          <a:lstStyle/>
          <a:p>
            <a:r>
              <a:rPr lang="es-AR" dirty="0" smtClean="0"/>
              <a:t>Familiares toxico génicos</a:t>
            </a:r>
            <a:endParaRPr lang="es-A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r>
              <a:rPr lang="es-AR" dirty="0" smtClean="0"/>
              <a:t>Tienen baja tolerancia a la frustración frente a las crisis dentro del tratamiento</a:t>
            </a:r>
          </a:p>
          <a:p>
            <a:r>
              <a:rPr lang="es-AR" dirty="0" smtClean="0"/>
              <a:t>Presentan o presentaron  adicciones o enfermedades psiquiátricas no diagnosticadas en su momento</a:t>
            </a:r>
          </a:p>
          <a:p>
            <a:r>
              <a:rPr lang="es-AR" dirty="0" smtClean="0"/>
              <a:t>Depositan al paciente y no presentan estrategias para la reinserción social , familiar o laboral</a:t>
            </a:r>
          </a:p>
          <a:p>
            <a:endParaRPr lang="es-AR" dirty="0" smtClean="0"/>
          </a:p>
          <a:p>
            <a:endParaRPr lang="es-AR" dirty="0" smtClean="0"/>
          </a:p>
          <a:p>
            <a:endParaRPr lang="es-AR" dirty="0"/>
          </a:p>
        </p:txBody>
      </p:sp>
      <p:sp>
        <p:nvSpPr>
          <p:cNvPr id="3" name="2 Título"/>
          <p:cNvSpPr>
            <a:spLocks noGrp="1"/>
          </p:cNvSpPr>
          <p:nvPr>
            <p:ph type="title"/>
          </p:nvPr>
        </p:nvSpPr>
        <p:spPr/>
        <p:txBody>
          <a:bodyPr/>
          <a:lstStyle/>
          <a:p>
            <a:r>
              <a:rPr lang="es-AR" dirty="0" smtClean="0"/>
              <a:t>Familiares toxico génicos</a:t>
            </a:r>
            <a:endParaRPr lang="es-A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r>
              <a:rPr lang="es-AR" dirty="0" smtClean="0"/>
              <a:t>Nunca deciden solos cuando el tratamiento esta concluido, entienden que es un proceso conjunto entre el equipo, el paciente y ellos</a:t>
            </a:r>
          </a:p>
          <a:p>
            <a:r>
              <a:rPr lang="es-AR" dirty="0" smtClean="0"/>
              <a:t>Acompañan al paciente hasta el fin de tratamiento sin importar la extensión del mismo</a:t>
            </a:r>
          </a:p>
          <a:p>
            <a:r>
              <a:rPr lang="es-AR" dirty="0" smtClean="0"/>
              <a:t>Están de acuerdo con las normas comunitarias, y las comprenden por haberlas trabajado en los espacios terapéuticos familiares</a:t>
            </a:r>
          </a:p>
        </p:txBody>
      </p:sp>
      <p:sp>
        <p:nvSpPr>
          <p:cNvPr id="3" name="2 Título"/>
          <p:cNvSpPr>
            <a:spLocks noGrp="1"/>
          </p:cNvSpPr>
          <p:nvPr>
            <p:ph type="title"/>
          </p:nvPr>
        </p:nvSpPr>
        <p:spPr/>
        <p:txBody>
          <a:bodyPr/>
          <a:lstStyle/>
          <a:p>
            <a:r>
              <a:rPr lang="es-AR" dirty="0" smtClean="0"/>
              <a:t>Familiares garantes</a:t>
            </a:r>
            <a:endParaRPr lang="es-A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lnSpcReduction="10000"/>
          </a:bodyPr>
          <a:lstStyle/>
          <a:p>
            <a:pPr>
              <a:buNone/>
            </a:pPr>
            <a:r>
              <a:rPr lang="es-AR" dirty="0" smtClean="0"/>
              <a:t>    Entienden que la familia enfermo junto con el adicto y que alguien pudo haber enfermado antes.</a:t>
            </a:r>
          </a:p>
          <a:p>
            <a:pPr>
              <a:buNone/>
            </a:pPr>
            <a:r>
              <a:rPr lang="es-AR" dirty="0" smtClean="0"/>
              <a:t>     Son los encargados de transmitir la filosofía comunitaria a otros familiares, prestando servicio.</a:t>
            </a:r>
          </a:p>
          <a:p>
            <a:pPr>
              <a:buNone/>
            </a:pPr>
            <a:r>
              <a:rPr lang="es-AR" dirty="0" smtClean="0"/>
              <a:t>	Mantiene una comunicación permanente con el terapeuta.</a:t>
            </a:r>
          </a:p>
          <a:p>
            <a:pPr>
              <a:buNone/>
            </a:pPr>
            <a:r>
              <a:rPr lang="es-AR" dirty="0" smtClean="0"/>
              <a:t>	Están dispuestos a recibir información,  a aprender mas sobre la forma de tratar a su familiar</a:t>
            </a:r>
          </a:p>
          <a:p>
            <a:pPr>
              <a:buNone/>
            </a:pPr>
            <a:r>
              <a:rPr lang="es-AR" dirty="0" smtClean="0"/>
              <a:t>     </a:t>
            </a:r>
          </a:p>
          <a:p>
            <a:pPr>
              <a:buNone/>
            </a:pPr>
            <a:endParaRPr lang="es-AR" dirty="0"/>
          </a:p>
        </p:txBody>
      </p:sp>
      <p:sp>
        <p:nvSpPr>
          <p:cNvPr id="3" name="2 Título"/>
          <p:cNvSpPr>
            <a:spLocks noGrp="1"/>
          </p:cNvSpPr>
          <p:nvPr>
            <p:ph type="title"/>
          </p:nvPr>
        </p:nvSpPr>
        <p:spPr/>
        <p:txBody>
          <a:bodyPr/>
          <a:lstStyle/>
          <a:p>
            <a:r>
              <a:rPr lang="es-AR" dirty="0" smtClean="0"/>
              <a:t>Familiares garantes </a:t>
            </a:r>
            <a:endParaRPr lang="es-A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Vínculos afectivos pobres dentro del grupo familiar</a:t>
            </a:r>
          </a:p>
          <a:p>
            <a:r>
              <a:rPr lang="es-AR" dirty="0" smtClean="0"/>
              <a:t>La mayoría de los consumidores inicia su problema siendo aun miembro de su grupo familiar</a:t>
            </a:r>
          </a:p>
          <a:p>
            <a:endParaRPr lang="es-AR" dirty="0"/>
          </a:p>
        </p:txBody>
      </p:sp>
      <p:sp>
        <p:nvSpPr>
          <p:cNvPr id="2" name="1 Título"/>
          <p:cNvSpPr>
            <a:spLocks noGrp="1"/>
          </p:cNvSpPr>
          <p:nvPr>
            <p:ph type="title"/>
          </p:nvPr>
        </p:nvSpPr>
        <p:spPr/>
        <p:txBody>
          <a:bodyPr>
            <a:normAutofit fontScale="90000"/>
          </a:bodyPr>
          <a:lstStyle/>
          <a:p>
            <a:r>
              <a:rPr lang="es-AR" dirty="0" smtClean="0"/>
              <a:t>Para la O.M.S.</a:t>
            </a:r>
            <a:br>
              <a:rPr lang="es-AR" dirty="0" smtClean="0"/>
            </a:br>
            <a:endParaRPr lang="es-AR" dirty="0"/>
          </a:p>
        </p:txBody>
      </p:sp>
    </p:spTree>
    <p:extLst>
      <p:ext uri="{BB962C8B-B14F-4D97-AF65-F5344CB8AC3E}">
        <p14:creationId xmlns:p14="http://schemas.microsoft.com/office/powerpoint/2010/main" xmlns="" val="54544798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lnSpcReduction="10000"/>
          </a:bodyPr>
          <a:lstStyle/>
          <a:p>
            <a:r>
              <a:rPr lang="es-AR" dirty="0" smtClean="0"/>
              <a:t>Conseguir </a:t>
            </a:r>
            <a:r>
              <a:rPr lang="es-AR" dirty="0" err="1" smtClean="0"/>
              <a:t>rapport</a:t>
            </a:r>
            <a:r>
              <a:rPr lang="es-AR" dirty="0" smtClean="0"/>
              <a:t> con los familiares para que apoyen el tratamiento del adicto</a:t>
            </a:r>
          </a:p>
          <a:p>
            <a:r>
              <a:rPr lang="es-AR" dirty="0" smtClean="0"/>
              <a:t>Revertir las conductas que boicoteen el tratamiento</a:t>
            </a:r>
          </a:p>
          <a:p>
            <a:r>
              <a:rPr lang="es-AR" dirty="0" smtClean="0"/>
              <a:t>Trabajar con la idea de que la adicción es una enfermedad que se genera en el seno de una familia aunque no sea el único factor, pero es el que tiene al alcance de la mano para poder cambiar</a:t>
            </a:r>
          </a:p>
          <a:p>
            <a:r>
              <a:rPr lang="es-AR" dirty="0" smtClean="0"/>
              <a:t>Tener presente que la recuperación del paciente también es </a:t>
            </a:r>
            <a:r>
              <a:rPr lang="es-AR" smtClean="0"/>
              <a:t>la recuperación </a:t>
            </a:r>
            <a:r>
              <a:rPr lang="es-AR" dirty="0" smtClean="0"/>
              <a:t>de la familia</a:t>
            </a:r>
            <a:endParaRPr lang="es-AR" dirty="0"/>
          </a:p>
        </p:txBody>
      </p:sp>
      <p:sp>
        <p:nvSpPr>
          <p:cNvPr id="3" name="2 Título"/>
          <p:cNvSpPr>
            <a:spLocks noGrp="1"/>
          </p:cNvSpPr>
          <p:nvPr>
            <p:ph type="title"/>
          </p:nvPr>
        </p:nvSpPr>
        <p:spPr/>
        <p:txBody>
          <a:bodyPr/>
          <a:lstStyle/>
          <a:p>
            <a:r>
              <a:rPr lang="es-AR" dirty="0" smtClean="0"/>
              <a:t>La función del terapeuta familiar</a:t>
            </a:r>
            <a:endParaRPr lang="es-A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lnSpcReduction="20000"/>
          </a:bodyPr>
          <a:lstStyle/>
          <a:p>
            <a:r>
              <a:rPr lang="es-AR" dirty="0" smtClean="0"/>
              <a:t>Identificar los mensajes inadecuados que se perpetúan a través del tiempo y prescribir técnicas paradojales</a:t>
            </a:r>
          </a:p>
          <a:p>
            <a:r>
              <a:rPr lang="es-AR" dirty="0" smtClean="0"/>
              <a:t>La fuente de la patología es la perdida de limites dentro de la estructura familiar</a:t>
            </a:r>
          </a:p>
          <a:p>
            <a:r>
              <a:rPr lang="es-AR" dirty="0" smtClean="0"/>
              <a:t>La familia como sistema homeostático mantiene mecanismos correctivos, a cada acción le sucede una reacción al registrarse progreso en uno de los miembros como consecuencia empeora otro</a:t>
            </a:r>
          </a:p>
          <a:p>
            <a:r>
              <a:rPr lang="es-AR" dirty="0" smtClean="0"/>
              <a:t>La lucha por el poder entre los representantes de la jerarquis familiar y como estas se mueven , producen alianzas abiertas o solapadas </a:t>
            </a:r>
          </a:p>
          <a:p>
            <a:endParaRPr lang="es-AR" dirty="0"/>
          </a:p>
        </p:txBody>
      </p:sp>
      <p:sp>
        <p:nvSpPr>
          <p:cNvPr id="2" name="1 Título"/>
          <p:cNvSpPr>
            <a:spLocks noGrp="1"/>
          </p:cNvSpPr>
          <p:nvPr>
            <p:ph type="title"/>
          </p:nvPr>
        </p:nvSpPr>
        <p:spPr/>
        <p:txBody>
          <a:bodyPr>
            <a:normAutofit fontScale="90000"/>
          </a:bodyPr>
          <a:lstStyle/>
          <a:p>
            <a:r>
              <a:rPr lang="es-AR" dirty="0" smtClean="0"/>
              <a:t>Enfoque sistémico y comunicacional</a:t>
            </a:r>
            <a:br>
              <a:rPr lang="es-AR" dirty="0" smtClean="0"/>
            </a:br>
            <a:endParaRPr lang="es-AR" dirty="0"/>
          </a:p>
        </p:txBody>
      </p:sp>
    </p:spTree>
    <p:extLst>
      <p:ext uri="{BB962C8B-B14F-4D97-AF65-F5344CB8AC3E}">
        <p14:creationId xmlns:p14="http://schemas.microsoft.com/office/powerpoint/2010/main" xmlns="" val="23282072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lnSpcReduction="10000"/>
          </a:bodyPr>
          <a:lstStyle/>
          <a:p>
            <a:r>
              <a:rPr lang="es-AR" dirty="0" smtClean="0"/>
              <a:t>Cada grupo esta conformado por diversos elementos o subsistemas en interacción y organizados</a:t>
            </a:r>
          </a:p>
          <a:p>
            <a:r>
              <a:rPr lang="es-AR" dirty="0" smtClean="0"/>
              <a:t>Cada cambio de los subsistemas induce cambios en los restantes</a:t>
            </a:r>
          </a:p>
          <a:p>
            <a:r>
              <a:rPr lang="es-AR" dirty="0" smtClean="0"/>
              <a:t>Todo sistema tiende al equilibrio (homeostasis)</a:t>
            </a:r>
          </a:p>
          <a:p>
            <a:r>
              <a:rPr lang="es-AR" dirty="0" smtClean="0"/>
              <a:t>El todo o sistema es mas que la suma de las partes (no sumatividad)</a:t>
            </a:r>
          </a:p>
          <a:p>
            <a:r>
              <a:rPr lang="es-AR" dirty="0" smtClean="0"/>
              <a:t>Cuando crece la familia crecen tambien sus miembros (equifinidad)</a:t>
            </a:r>
          </a:p>
          <a:p>
            <a:endParaRPr lang="es-AR" dirty="0"/>
          </a:p>
        </p:txBody>
      </p:sp>
      <p:sp>
        <p:nvSpPr>
          <p:cNvPr id="2" name="1 Título"/>
          <p:cNvSpPr>
            <a:spLocks noGrp="1"/>
          </p:cNvSpPr>
          <p:nvPr>
            <p:ph type="title"/>
          </p:nvPr>
        </p:nvSpPr>
        <p:spPr/>
        <p:txBody>
          <a:bodyPr/>
          <a:lstStyle/>
          <a:p>
            <a:r>
              <a:rPr lang="es-AR" dirty="0" smtClean="0"/>
              <a:t>Teoría general de los sistemas</a:t>
            </a:r>
            <a:endParaRPr lang="es-AR" dirty="0"/>
          </a:p>
        </p:txBody>
      </p:sp>
    </p:spTree>
    <p:extLst>
      <p:ext uri="{BB962C8B-B14F-4D97-AF65-F5344CB8AC3E}">
        <p14:creationId xmlns:p14="http://schemas.microsoft.com/office/powerpoint/2010/main" xmlns="" val="17012018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AR" dirty="0" smtClean="0"/>
              <a:t>El énfasis esta en el aquí y ahora (a diferencia de la perspectiva psicoanalítica)</a:t>
            </a:r>
          </a:p>
          <a:p>
            <a:r>
              <a:rPr lang="es-AR" dirty="0" smtClean="0"/>
              <a:t>El síntoma se visualiza como una tentativa de comunicación extraverbal:</a:t>
            </a:r>
          </a:p>
          <a:p>
            <a:r>
              <a:rPr lang="es-AR" dirty="0" smtClean="0"/>
              <a:t> se pretender identificar y modificar los mensajes , alianzas y comportamientos inadecuados</a:t>
            </a:r>
          </a:p>
          <a:p>
            <a:endParaRPr lang="es-AR" dirty="0"/>
          </a:p>
        </p:txBody>
      </p:sp>
      <p:sp>
        <p:nvSpPr>
          <p:cNvPr id="2" name="1 Título"/>
          <p:cNvSpPr>
            <a:spLocks noGrp="1"/>
          </p:cNvSpPr>
          <p:nvPr>
            <p:ph type="title"/>
          </p:nvPr>
        </p:nvSpPr>
        <p:spPr/>
        <p:txBody>
          <a:bodyPr>
            <a:normAutofit fontScale="90000"/>
          </a:bodyPr>
          <a:lstStyle/>
          <a:p>
            <a:r>
              <a:rPr lang="es-AR" dirty="0" smtClean="0"/>
              <a:t>Teoría general de los sistemas</a:t>
            </a:r>
            <a:br>
              <a:rPr lang="es-AR" dirty="0" smtClean="0"/>
            </a:br>
            <a:endParaRPr lang="es-AR" dirty="0"/>
          </a:p>
        </p:txBody>
      </p:sp>
    </p:spTree>
    <p:extLst>
      <p:ext uri="{BB962C8B-B14F-4D97-AF65-F5344CB8AC3E}">
        <p14:creationId xmlns:p14="http://schemas.microsoft.com/office/powerpoint/2010/main" xmlns="" val="9396704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a:bodyPr>
          <a:lstStyle/>
          <a:p>
            <a:r>
              <a:rPr lang="es-AR" dirty="0" smtClean="0"/>
              <a:t>El enfoque sistémico es :</a:t>
            </a:r>
          </a:p>
          <a:p>
            <a:r>
              <a:rPr lang="es-AR" dirty="0" smtClean="0"/>
              <a:t>Un modelo en donde se analiza no solo al individuo en su contexto, sino al propio contexto: la familia</a:t>
            </a:r>
          </a:p>
          <a:p>
            <a:r>
              <a:rPr lang="es-AR" dirty="0" smtClean="0"/>
              <a:t>La familia como sistema estructural en equilibrio</a:t>
            </a:r>
          </a:p>
          <a:p>
            <a:r>
              <a:rPr lang="es-AR" dirty="0" smtClean="0"/>
              <a:t>En donde toda acción esta influida e influye a los demás</a:t>
            </a:r>
          </a:p>
          <a:p>
            <a:r>
              <a:rPr lang="es-AR" dirty="0" smtClean="0"/>
              <a:t>Cualquier síntoma conlleva reciprocidad (es una acción que se modificación las acciones de los demás)</a:t>
            </a:r>
          </a:p>
          <a:p>
            <a:r>
              <a:rPr lang="es-AR" dirty="0" smtClean="0"/>
              <a:t>Esta relacionado con el mal funcionamiento del sistema y su necesidad de equilibrio</a:t>
            </a:r>
          </a:p>
          <a:p>
            <a:endParaRPr lang="es-AR" dirty="0"/>
          </a:p>
        </p:txBody>
      </p:sp>
      <p:sp>
        <p:nvSpPr>
          <p:cNvPr id="2" name="1 Título"/>
          <p:cNvSpPr>
            <a:spLocks noGrp="1"/>
          </p:cNvSpPr>
          <p:nvPr>
            <p:ph type="title"/>
          </p:nvPr>
        </p:nvSpPr>
        <p:spPr/>
        <p:txBody>
          <a:bodyPr/>
          <a:lstStyle/>
          <a:p>
            <a:r>
              <a:rPr lang="es-AR" dirty="0" smtClean="0"/>
              <a:t>Teoría general de los sistemas</a:t>
            </a:r>
            <a:endParaRPr lang="es-AR" dirty="0"/>
          </a:p>
        </p:txBody>
      </p:sp>
    </p:spTree>
    <p:extLst>
      <p:ext uri="{BB962C8B-B14F-4D97-AF65-F5344CB8AC3E}">
        <p14:creationId xmlns:p14="http://schemas.microsoft.com/office/powerpoint/2010/main" xmlns="" val="30556054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 de onda">
  <a:themeElements>
    <a:clrScheme name="Forma de onda">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orma de onda">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orma de onda">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647</TotalTime>
  <Words>2949</Words>
  <Application>Microsoft Office PowerPoint</Application>
  <PresentationFormat>Presentación en pantalla (4:3)</PresentationFormat>
  <Paragraphs>241</Paragraphs>
  <Slides>50</Slides>
  <Notes>0</Notes>
  <HiddenSlides>0</HiddenSlides>
  <MMClips>0</MMClips>
  <ScaleCrop>false</ScaleCrop>
  <HeadingPairs>
    <vt:vector size="4" baseType="variant">
      <vt:variant>
        <vt:lpstr>Tema</vt:lpstr>
      </vt:variant>
      <vt:variant>
        <vt:i4>1</vt:i4>
      </vt:variant>
      <vt:variant>
        <vt:lpstr>Títulos de diapositiva</vt:lpstr>
      </vt:variant>
      <vt:variant>
        <vt:i4>50</vt:i4>
      </vt:variant>
    </vt:vector>
  </HeadingPairs>
  <TitlesOfParts>
    <vt:vector size="51" baseType="lpstr">
      <vt:lpstr>Forma de onda</vt:lpstr>
      <vt:lpstr>El proceso terapéutico en las familias</vt:lpstr>
      <vt:lpstr>Modelo Sistémico</vt:lpstr>
      <vt:lpstr>Modelo Psicoanalítico </vt:lpstr>
      <vt:lpstr>Para la O.M.S. </vt:lpstr>
      <vt:lpstr>Para la O.M.S. </vt:lpstr>
      <vt:lpstr>Enfoque sistémico y comunicacional </vt:lpstr>
      <vt:lpstr>Teoría general de los sistemas</vt:lpstr>
      <vt:lpstr>Teoría general de los sistemas </vt:lpstr>
      <vt:lpstr>Teoría general de los sistemas</vt:lpstr>
      <vt:lpstr>Algunas opiniones de varios autores</vt:lpstr>
      <vt:lpstr>Modelo sistémico </vt:lpstr>
      <vt:lpstr>Modelo sistémico</vt:lpstr>
      <vt:lpstr>Modelo sistémico</vt:lpstr>
      <vt:lpstr>Modelo sistémico</vt:lpstr>
      <vt:lpstr>Modelo sistémico</vt:lpstr>
      <vt:lpstr>Psicoterapia familiar de perspectiva sistémica y comunicacional</vt:lpstr>
      <vt:lpstr>Psicoterapia familiar de perspectiva sistémica y comunicacional</vt:lpstr>
      <vt:lpstr>Modelo psicodinámico</vt:lpstr>
      <vt:lpstr>Modelo psicoanalítico</vt:lpstr>
      <vt:lpstr>Modelo psicodinámico </vt:lpstr>
      <vt:lpstr>Modelo psicodinámico</vt:lpstr>
      <vt:lpstr>Modelo psicodinámico</vt:lpstr>
      <vt:lpstr>Modelo psicodinámico</vt:lpstr>
      <vt:lpstr>Modelo psicodinámico</vt:lpstr>
      <vt:lpstr>Relación entre las características de los enfoques psicodinámicos y sistémicos</vt:lpstr>
      <vt:lpstr>Relación entre las características de los enfoques psicodinámicos y sistémicos</vt:lpstr>
      <vt:lpstr>Teoría del apego John Bowlby</vt:lpstr>
      <vt:lpstr>Modelo de apegos </vt:lpstr>
      <vt:lpstr>Modelo de apegos</vt:lpstr>
      <vt:lpstr>Funciones del apego </vt:lpstr>
      <vt:lpstr>Diapositiva 31</vt:lpstr>
      <vt:lpstr>Diapositiva 32</vt:lpstr>
      <vt:lpstr>Modelos de apego y relaciones vinculares</vt:lpstr>
      <vt:lpstr>Modelos de apego y relaciones vinculares</vt:lpstr>
      <vt:lpstr>Implicancias en la salud El apego seguro</vt:lpstr>
      <vt:lpstr>Co – construir la narración :la trama narrativa </vt:lpstr>
      <vt:lpstr>Desde la psicoterapia </vt:lpstr>
      <vt:lpstr>Desde la psicoterapia</vt:lpstr>
      <vt:lpstr>Lo transgeracional en el apego</vt:lpstr>
      <vt:lpstr>Lo transgeneracional en el apego</vt:lpstr>
      <vt:lpstr>Lo transgeneracional en el apego</vt:lpstr>
      <vt:lpstr>Psicoterapia basada en el apego</vt:lpstr>
      <vt:lpstr>Psicoterapia basada en el apego</vt:lpstr>
      <vt:lpstr>Psicoterapia basada en el apego </vt:lpstr>
      <vt:lpstr>El papel de las familias en ls estrategias clínicas</vt:lpstr>
      <vt:lpstr>Familiares toxico génicos</vt:lpstr>
      <vt:lpstr>Familiares toxico génicos</vt:lpstr>
      <vt:lpstr>Familiares garantes</vt:lpstr>
      <vt:lpstr>Familiares garantes </vt:lpstr>
      <vt:lpstr>La función del terapeuta familiar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Psicologia de la drogadependencia</dc:title>
  <dc:creator>Gradiva</dc:creator>
  <cp:lastModifiedBy>Usuario</cp:lastModifiedBy>
  <cp:revision>50</cp:revision>
  <dcterms:created xsi:type="dcterms:W3CDTF">2015-11-02T17:53:49Z</dcterms:created>
  <dcterms:modified xsi:type="dcterms:W3CDTF">2017-04-20T02:04:32Z</dcterms:modified>
</cp:coreProperties>
</file>