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Default Extension="xlsx" ContentType="application/vnd.openxmlformats-officedocument.spreadsheetml.sheet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805" r:id="rId4"/>
  </p:sldMasterIdLst>
  <p:notesMasterIdLst>
    <p:notesMasterId r:id="rId29"/>
  </p:notesMasterIdLst>
  <p:sldIdLst>
    <p:sldId id="298" r:id="rId5"/>
    <p:sldId id="257" r:id="rId6"/>
    <p:sldId id="260" r:id="rId7"/>
    <p:sldId id="261" r:id="rId8"/>
    <p:sldId id="262" r:id="rId9"/>
    <p:sldId id="264" r:id="rId10"/>
    <p:sldId id="284" r:id="rId11"/>
    <p:sldId id="285" r:id="rId12"/>
    <p:sldId id="286" r:id="rId13"/>
    <p:sldId id="287" r:id="rId14"/>
    <p:sldId id="289" r:id="rId15"/>
    <p:sldId id="288" r:id="rId16"/>
    <p:sldId id="266" r:id="rId17"/>
    <p:sldId id="294" r:id="rId18"/>
    <p:sldId id="290" r:id="rId19"/>
    <p:sldId id="291" r:id="rId20"/>
    <p:sldId id="268" r:id="rId21"/>
    <p:sldId id="269" r:id="rId22"/>
    <p:sldId id="292" r:id="rId23"/>
    <p:sldId id="293" r:id="rId24"/>
    <p:sldId id="295" r:id="rId25"/>
    <p:sldId id="296" r:id="rId26"/>
    <p:sldId id="297" r:id="rId27"/>
    <p:sldId id="299" r:id="rId28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4660" autoAdjust="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AR"/>
  <c:style val="26"/>
  <c:chart>
    <c:plotArea>
      <c:layout/>
      <c:barChart>
        <c:barDir val="col"/>
        <c:grouping val="clustered"/>
        <c:ser>
          <c:idx val="1"/>
          <c:order val="1"/>
          <c:tx>
            <c:strRef>
              <c:f>'Hoja1'!$C$1</c:f>
              <c:strCache>
                <c:ptCount val="1"/>
                <c:pt idx="0">
                  <c:v>REAL</c:v>
                </c:pt>
              </c:strCache>
            </c:strRef>
          </c:tx>
          <c:cat>
            <c:strRef>
              <c:f>'Hoja1'!$A$2:$A$12</c:f>
              <c:strCache>
                <c:ptCount val="11"/>
                <c:pt idx="0">
                  <c:v>COMPREN</c:v>
                </c:pt>
                <c:pt idx="1">
                  <c:v>ATENCION</c:v>
                </c:pt>
                <c:pt idx="2">
                  <c:v>ANÁLISIS</c:v>
                </c:pt>
                <c:pt idx="3">
                  <c:v>SINTESIS</c:v>
                </c:pt>
                <c:pt idx="4">
                  <c:v>ABSTRAC</c:v>
                </c:pt>
                <c:pt idx="5">
                  <c:v>ANTICIPAC</c:v>
                </c:pt>
                <c:pt idx="6">
                  <c:v>ESTRATEGIA</c:v>
                </c:pt>
                <c:pt idx="7">
                  <c:v>LENGUAJE</c:v>
                </c:pt>
                <c:pt idx="8">
                  <c:v>MEMORIA 1</c:v>
                </c:pt>
                <c:pt idx="9">
                  <c:v>MEMORIA 2</c:v>
                </c:pt>
                <c:pt idx="10">
                  <c:v>ORG. V/E</c:v>
                </c:pt>
              </c:strCache>
            </c:strRef>
          </c:cat>
          <c:val>
            <c:numRef>
              <c:f>'Hoja1'!$C$2:$C$12</c:f>
              <c:numCache>
                <c:formatCode>General</c:formatCode>
                <c:ptCount val="11"/>
                <c:pt idx="0">
                  <c:v>10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4</c:v>
                </c:pt>
                <c:pt idx="5">
                  <c:v>2</c:v>
                </c:pt>
                <c:pt idx="6">
                  <c:v>2</c:v>
                </c:pt>
                <c:pt idx="7">
                  <c:v>8</c:v>
                </c:pt>
                <c:pt idx="8">
                  <c:v>8</c:v>
                </c:pt>
                <c:pt idx="9">
                  <c:v>4</c:v>
                </c:pt>
                <c:pt idx="10">
                  <c:v>6</c:v>
                </c:pt>
              </c:numCache>
            </c:numRef>
          </c:val>
        </c:ser>
        <c:axId val="93452160"/>
        <c:axId val="93527040"/>
      </c:barChart>
      <c:lineChart>
        <c:grouping val="standard"/>
        <c:ser>
          <c:idx val="0"/>
          <c:order val="0"/>
          <c:tx>
            <c:strRef>
              <c:f>'Hoja1'!$B$1</c:f>
              <c:strCache>
                <c:ptCount val="1"/>
                <c:pt idx="0">
                  <c:v>IDEAL</c:v>
                </c:pt>
              </c:strCache>
            </c:strRef>
          </c:tx>
          <c:cat>
            <c:strRef>
              <c:f>'Hoja1'!$A$2:$A$12</c:f>
              <c:strCache>
                <c:ptCount val="11"/>
                <c:pt idx="0">
                  <c:v>COMPREN</c:v>
                </c:pt>
                <c:pt idx="1">
                  <c:v>ATENCION</c:v>
                </c:pt>
                <c:pt idx="2">
                  <c:v>ANÁLISIS</c:v>
                </c:pt>
                <c:pt idx="3">
                  <c:v>SINTESIS</c:v>
                </c:pt>
                <c:pt idx="4">
                  <c:v>ABSTRAC</c:v>
                </c:pt>
                <c:pt idx="5">
                  <c:v>ANTICIPAC</c:v>
                </c:pt>
                <c:pt idx="6">
                  <c:v>ESTRATEGIA</c:v>
                </c:pt>
                <c:pt idx="7">
                  <c:v>LENGUAJE</c:v>
                </c:pt>
                <c:pt idx="8">
                  <c:v>MEMORIA 1</c:v>
                </c:pt>
                <c:pt idx="9">
                  <c:v>MEMORIA 2</c:v>
                </c:pt>
                <c:pt idx="10">
                  <c:v>ORG. V/E</c:v>
                </c:pt>
              </c:strCache>
            </c:strRef>
          </c:cat>
          <c:val>
            <c:numRef>
              <c:f>'Hoja1'!$B$2:$B$12</c:f>
              <c:numCache>
                <c:formatCode>General</c:formatCode>
                <c:ptCount val="11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</c:numCache>
            </c:numRef>
          </c:val>
        </c:ser>
        <c:marker val="1"/>
        <c:axId val="93452160"/>
        <c:axId val="93527040"/>
      </c:lineChart>
      <c:catAx>
        <c:axId val="93452160"/>
        <c:scaling>
          <c:orientation val="minMax"/>
        </c:scaling>
        <c:axPos val="b"/>
        <c:tickLblPos val="nextTo"/>
        <c:crossAx val="93527040"/>
        <c:crosses val="autoZero"/>
        <c:auto val="1"/>
        <c:lblAlgn val="ctr"/>
        <c:lblOffset val="100"/>
      </c:catAx>
      <c:valAx>
        <c:axId val="93527040"/>
        <c:scaling>
          <c:orientation val="minMax"/>
        </c:scaling>
        <c:axPos val="l"/>
        <c:majorGridlines/>
        <c:numFmt formatCode="General" sourceLinked="1"/>
        <c:tickLblPos val="nextTo"/>
        <c:crossAx val="93452160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A8BF08-E996-4779-9653-B07DC5688B4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87A84-CD68-4332-8C01-45B285F9AD1C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87A84-CD68-4332-8C01-45B285F9AD1C}" type="slidenum">
              <a:rPr lang="es-AR" smtClean="0"/>
              <a:pPr/>
              <a:t>9</a:t>
            </a:fld>
            <a:endParaRPr lang="es-A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Es</a:t>
            </a:r>
            <a:r>
              <a:rPr lang="es-ES" baseline="0" dirty="0" smtClean="0"/>
              <a:t> decir, desde que lugar partimos para armar un programa de Neurorehabilitación.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9E835-02FE-472D-8F6F-E739F92A8756}" type="slidenum">
              <a:rPr lang="es-ES" smtClean="0"/>
              <a:pPr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978891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blipFill dpi="0"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s-A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s-AR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770C3-78F9-407D-9FEF-4E0FC0A4D6CC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AC9EA-772D-4FBA-B0DD-E0ACD15DAE9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7A7AD-8D2E-4F50-9091-B8B31F35F120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AC9EA-772D-4FBA-B0DD-E0ACD15DAE9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7A7AD-8D2E-4F50-9091-B8B31F35F120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AC9EA-772D-4FBA-B0DD-E0ACD15DAE9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7A7AD-8D2E-4F50-9091-B8B31F35F120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AC9EA-772D-4FBA-B0DD-E0ACD15DAE9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7A7AD-8D2E-4F50-9091-B8B31F35F120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AC9EA-772D-4FBA-B0DD-E0ACD15DAE9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7A7AD-8D2E-4F50-9091-B8B31F35F120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A74AA-8D53-4362-896B-601CFFD32D97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51471-A5BB-42CA-90B6-529011E17F6A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14A16-E0FD-4358-B851-3544A430CDA0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AC9EA-772D-4FBA-B0DD-E0ACD15DAE9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7A7AD-8D2E-4F50-9091-B8B31F35F120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AC9EA-772D-4FBA-B0DD-E0ACD15DAE9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7A7AD-8D2E-4F50-9091-B8B31F35F120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770C3-78F9-407D-9FEF-4E0FC0A4D6CC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AC9EA-772D-4FBA-B0DD-E0ACD15DAE9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7A7AD-8D2E-4F50-9091-B8B31F35F120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AC9EA-772D-4FBA-B0DD-E0ACD15DAE9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7A7AD-8D2E-4F50-9091-B8B31F35F120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AC9EA-772D-4FBA-B0DD-E0ACD15DAE9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7A7AD-8D2E-4F50-9091-B8B31F35F120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AC9EA-772D-4FBA-B0DD-E0ACD15DAE9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7A7AD-8D2E-4F50-9091-B8B31F35F120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AC9EA-772D-4FBA-B0DD-E0ACD15DAE9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7A7AD-8D2E-4F50-9091-B8B31F35F120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A74AA-8D53-4362-896B-601CFFD32D97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A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51471-A5BB-42CA-90B6-529011E17F6A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14A16-E0FD-4358-B851-3544A430CDA0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AC9EA-772D-4FBA-B0DD-E0ACD15DAE9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7A7AD-8D2E-4F50-9091-B8B31F35F120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5AC9EA-772D-4FBA-B0DD-E0ACD15DAE9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7A7AD-8D2E-4F50-9091-B8B31F35F120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2" name="21 Subtítulo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CD166-7DDF-4DBF-BE64-6A96F35EC5D8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49BC22-3077-4B88-9648-DD6927417444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8" name="7 Elipse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0" name="9 Rectángulo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CD166-7DDF-4DBF-BE64-6A96F35EC5D8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49BC22-3077-4B88-9648-DD6927417444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6" name="5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CD166-7DDF-4DBF-BE64-6A96F35EC5D8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49BC22-3077-4B88-9648-DD6927417444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CD166-7DDF-4DBF-BE64-6A96F35EC5D8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49BC22-3077-4B88-9648-DD6927417444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8" name="7 Rectángulo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9" name="8 Proceso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Proceso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AR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pic>
        <p:nvPicPr>
          <p:cNvPr id="8" name="Picture 7" descr="sm_boo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2648" y="1755648"/>
            <a:ext cx="1615307" cy="1688453"/>
          </a:xfrm>
          <a:prstGeom prst="rect">
            <a:avLst/>
          </a:prstGeom>
          <a:ln w="50800" cap="sq" cmpd="dbl">
            <a:solidFill>
              <a:schemeClr val="accent2"/>
            </a:solidFill>
            <a:miter lim="800000"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s-A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endParaRPr lang="es-AR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B5AC9EA-772D-4FBA-B0DD-E0ACD15DAE9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A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047A7AD-8D2E-4F50-9091-B8B31F35F120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B5AC9EA-772D-4FBA-B0DD-E0ACD15DAE90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A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047A7AD-8D2E-4F50-9091-B8B31F35F120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ircular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Anillo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EAD2EEC-7E4B-413C-A610-D8744847A1BF}" type="datetimeFigureOut">
              <a:rPr lang="es-AR" smtClean="0"/>
              <a:pPr/>
              <a:t>19/04/2017</a:t>
            </a:fld>
            <a:endParaRPr lang="es-AR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s-AR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EAA5044-8096-4BD1-9C00-1FA27BE36593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5" name="14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0" y="2996952"/>
            <a:ext cx="8588375" cy="4176713"/>
          </a:xfrm>
        </p:spPr>
        <p:txBody>
          <a:bodyPr>
            <a:normAutofit fontScale="90000"/>
          </a:bodyPr>
          <a:lstStyle/>
          <a:p>
            <a:r>
              <a:rPr lang="es-AR" sz="1800" b="1" i="1" dirty="0" smtClean="0"/>
              <a:t>LIC. ELENA C. CASTRO GONZÁLEZ</a:t>
            </a:r>
            <a:r>
              <a:rPr lang="es-AR" sz="1800" dirty="0" smtClean="0"/>
              <a:t/>
            </a:r>
            <a:br>
              <a:rPr lang="es-AR" sz="1800" dirty="0" smtClean="0"/>
            </a:br>
            <a:r>
              <a:rPr lang="es-AR" sz="1800" b="1" i="1" dirty="0" smtClean="0"/>
              <a:t>Psicopedagoga – Reg.9998.85 – USAL</a:t>
            </a:r>
            <a:r>
              <a:rPr lang="es-AR" sz="1800" dirty="0" smtClean="0"/>
              <a:t/>
            </a:r>
            <a:br>
              <a:rPr lang="es-AR" sz="1800" dirty="0" smtClean="0"/>
            </a:br>
            <a:r>
              <a:rPr lang="es-AR" sz="1800" b="1" i="1" dirty="0" smtClean="0"/>
              <a:t>Psicopedagoga Forense</a:t>
            </a:r>
            <a:r>
              <a:rPr lang="es-AR" sz="1800" dirty="0" smtClean="0"/>
              <a:t/>
            </a:r>
            <a:br>
              <a:rPr lang="es-AR" sz="1800" dirty="0" smtClean="0"/>
            </a:br>
            <a:r>
              <a:rPr lang="es-AR" sz="1800" b="1" i="1" dirty="0" err="1" smtClean="0"/>
              <a:t>Neuropsicóloga</a:t>
            </a:r>
            <a:r>
              <a:rPr lang="es-AR" sz="1800" b="1" i="1" dirty="0" smtClean="0"/>
              <a:t> - </a:t>
            </a:r>
            <a:r>
              <a:rPr lang="es-AR" sz="1800" b="1" i="1" dirty="0" err="1" smtClean="0"/>
              <a:t>Esp</a:t>
            </a:r>
            <a:r>
              <a:rPr lang="es-AR" sz="1800" b="1" i="1" dirty="0" smtClean="0"/>
              <a:t>. En Terapia </a:t>
            </a:r>
            <a:r>
              <a:rPr lang="es-AR" sz="1800" b="1" i="1" dirty="0" err="1" smtClean="0"/>
              <a:t>Neurocognitiva</a:t>
            </a:r>
            <a:r>
              <a:rPr lang="es-AR" sz="1800" dirty="0" smtClean="0"/>
              <a:t/>
            </a:r>
            <a:br>
              <a:rPr lang="es-AR" sz="1800" dirty="0" smtClean="0"/>
            </a:br>
            <a:r>
              <a:rPr lang="es-AR" sz="1800" b="1" i="1" dirty="0" smtClean="0"/>
              <a:t>Diplomada en </a:t>
            </a:r>
            <a:r>
              <a:rPr lang="es-AR" sz="1800" b="1" i="1" dirty="0" err="1" smtClean="0"/>
              <a:t>Neurorehabilitación</a:t>
            </a:r>
            <a:r>
              <a:rPr lang="es-AR" sz="1800" b="1" i="1" dirty="0" smtClean="0"/>
              <a:t>  Cognitiva</a:t>
            </a:r>
            <a:r>
              <a:rPr lang="es-AR" sz="1800" dirty="0" smtClean="0"/>
              <a:t/>
            </a:r>
            <a:br>
              <a:rPr lang="es-AR" sz="1800" dirty="0" smtClean="0"/>
            </a:br>
            <a:r>
              <a:rPr lang="es-AR" sz="1800" b="1" i="1" dirty="0" smtClean="0"/>
              <a:t>Neurociencia cognitiva aplicada</a:t>
            </a:r>
            <a:r>
              <a:rPr lang="es-AR" sz="1800" dirty="0" smtClean="0"/>
              <a:t/>
            </a:r>
            <a:br>
              <a:rPr lang="es-AR" sz="1800" dirty="0" smtClean="0"/>
            </a:br>
            <a:r>
              <a:rPr lang="es-AR" sz="1800" b="1" i="1" dirty="0" smtClean="0"/>
              <a:t>Doctorando en Psicología con orientación en Neurociencia Cognitiva - Universidad </a:t>
            </a:r>
            <a:r>
              <a:rPr lang="es-AR" sz="1800" b="1" i="1" dirty="0" err="1" smtClean="0"/>
              <a:t>Maimónides</a:t>
            </a:r>
            <a:r>
              <a:rPr lang="es-AR" sz="1800" dirty="0" smtClean="0"/>
              <a:t/>
            </a:r>
            <a:br>
              <a:rPr lang="es-AR" sz="1800" dirty="0" smtClean="0"/>
            </a:br>
            <a:r>
              <a:rPr lang="es-AR" sz="1800" b="1" dirty="0" smtClean="0"/>
              <a:t> </a:t>
            </a:r>
            <a:r>
              <a:rPr lang="es-AR" sz="1800" dirty="0" smtClean="0"/>
              <a:t/>
            </a:r>
            <a:br>
              <a:rPr lang="es-AR" sz="1800" dirty="0" smtClean="0"/>
            </a:br>
            <a:r>
              <a:rPr lang="es-AR" sz="1800" b="1" i="1" dirty="0" smtClean="0"/>
              <a:t>Directora de Génesis – Centro Integral de Neurociencias y Salud Mental</a:t>
            </a:r>
            <a:r>
              <a:rPr lang="es-AR" sz="1800" dirty="0" smtClean="0"/>
              <a:t/>
            </a:r>
            <a:br>
              <a:rPr lang="es-AR" sz="1800" dirty="0" smtClean="0"/>
            </a:br>
            <a:r>
              <a:rPr lang="es-AR" sz="1800" b="1" i="1" dirty="0" smtClean="0"/>
              <a:t>Miembro del Comité Nacional de la Asociación </a:t>
            </a:r>
            <a:r>
              <a:rPr lang="es-AR" sz="1800" b="1" i="1" dirty="0" err="1" smtClean="0"/>
              <a:t>Neuropsiquiátrica</a:t>
            </a:r>
            <a:r>
              <a:rPr lang="es-AR" sz="1800" b="1" i="1" dirty="0" smtClean="0"/>
              <a:t> Argentina</a:t>
            </a:r>
            <a:r>
              <a:rPr lang="es-AR" sz="1800" dirty="0" smtClean="0"/>
              <a:t/>
            </a:r>
            <a:br>
              <a:rPr lang="es-AR" sz="1800" dirty="0" smtClean="0"/>
            </a:br>
            <a:r>
              <a:rPr lang="es-AR" sz="1800" b="1" i="1" dirty="0" smtClean="0"/>
              <a:t>Miembro de la Sociedad Neuropsicológica Argentina (SONEPSA)</a:t>
            </a:r>
            <a:r>
              <a:rPr lang="es-AR" sz="1800" dirty="0" smtClean="0"/>
              <a:t/>
            </a:r>
            <a:br>
              <a:rPr lang="es-AR" sz="1800" dirty="0" smtClean="0"/>
            </a:br>
            <a:r>
              <a:rPr lang="es-AR" sz="1800" b="1" i="1" dirty="0" smtClean="0"/>
              <a:t>Ex -Supervisora del Centro Nro. 1 de Salud Mental – Dr. Hugo Rosarios -</a:t>
            </a:r>
            <a:r>
              <a:rPr lang="es-AR" sz="1800" dirty="0" smtClean="0"/>
              <a:t/>
            </a:r>
            <a:br>
              <a:rPr lang="es-AR" sz="1800" dirty="0" smtClean="0"/>
            </a:br>
            <a:r>
              <a:rPr lang="es-AR" sz="1800" b="1" i="1" dirty="0" smtClean="0"/>
              <a:t>Ex - Miembro del Equipo de TGI (trastornos graves de la infancia) del Hospital Álvarez</a:t>
            </a:r>
            <a:r>
              <a:rPr lang="es-AR" sz="1800" dirty="0" smtClean="0"/>
              <a:t/>
            </a:r>
            <a:br>
              <a:rPr lang="es-AR" sz="1800" dirty="0" smtClean="0"/>
            </a:br>
            <a:r>
              <a:rPr lang="es-AR" sz="1800" b="1" i="1" dirty="0" smtClean="0"/>
              <a:t>Ex - Miembro del Centro de Neurología de la conducta y neuropsiquiatría - Facultad de Medicina UBA - Servicio de Neurología Hospital de Clínicas “José de San Martín” </a:t>
            </a:r>
            <a:r>
              <a:rPr lang="es-AR" sz="1800" dirty="0" smtClean="0"/>
              <a:t/>
            </a:r>
            <a:br>
              <a:rPr lang="es-AR" sz="1800" dirty="0" smtClean="0"/>
            </a:br>
            <a:r>
              <a:rPr lang="es-AR" sz="1800" dirty="0" smtClean="0"/>
              <a:t> </a:t>
            </a:r>
            <a:r>
              <a:rPr lang="es-AR" sz="4900" dirty="0" smtClean="0"/>
              <a:t/>
            </a:r>
            <a:br>
              <a:rPr lang="es-AR" sz="4900" dirty="0" smtClean="0"/>
            </a:br>
            <a:endParaRPr lang="es-AR" dirty="0"/>
          </a:p>
        </p:txBody>
      </p:sp>
      <p:pic>
        <p:nvPicPr>
          <p:cNvPr id="1026" name="Picture 2" descr="C:\Users\maria\Desktop\COSAS DEL ESCRITORIO\v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2348879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55576" y="620688"/>
            <a:ext cx="7869560" cy="56886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AR" sz="3800" dirty="0" smtClean="0"/>
              <a:t>  El consumo </a:t>
            </a:r>
            <a:r>
              <a:rPr lang="es-AR" sz="3800" dirty="0" smtClean="0"/>
              <a:t>por </a:t>
            </a:r>
            <a:r>
              <a:rPr lang="es-AR" sz="3800" dirty="0" smtClean="0"/>
              <a:t>períodos prolongados de sustancias psicoactivas promueve cambios  estructurales </a:t>
            </a:r>
            <a:r>
              <a:rPr lang="es-AR" sz="3800" dirty="0" smtClean="0"/>
              <a:t>y funcionales en el cerebro; además, </a:t>
            </a:r>
            <a:r>
              <a:rPr lang="es-AR" sz="3800" dirty="0" smtClean="0"/>
              <a:t>el mal </a:t>
            </a:r>
            <a:r>
              <a:rPr lang="es-AR" sz="3800" dirty="0" smtClean="0"/>
              <a:t>funcionamiento de ciertas estructuras </a:t>
            </a:r>
            <a:r>
              <a:rPr lang="es-AR" sz="3800" dirty="0" smtClean="0"/>
              <a:t>cerebrales favorece </a:t>
            </a:r>
            <a:r>
              <a:rPr lang="es-AR" sz="3800" dirty="0" smtClean="0"/>
              <a:t>la aparición de adicciones.</a:t>
            </a:r>
            <a:endParaRPr lang="es-AR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43608" y="404664"/>
            <a:ext cx="7920880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s-AR" sz="4000" dirty="0" smtClean="0"/>
              <a:t>  Por </a:t>
            </a:r>
            <a:r>
              <a:rPr lang="es-AR" sz="4000" dirty="0" smtClean="0"/>
              <a:t>tanto, hay datos que indican </a:t>
            </a:r>
            <a:r>
              <a:rPr lang="es-AR" sz="4000" dirty="0" smtClean="0"/>
              <a:t>que la </a:t>
            </a:r>
            <a:r>
              <a:rPr lang="es-AR" sz="4000" dirty="0" smtClean="0"/>
              <a:t>rehabilitación neuropsicológica puede ser benéfica </a:t>
            </a:r>
            <a:r>
              <a:rPr lang="es-AR" sz="4000" dirty="0" smtClean="0"/>
              <a:t>al menos </a:t>
            </a:r>
            <a:r>
              <a:rPr lang="es-AR" sz="4000" dirty="0" smtClean="0"/>
              <a:t>en </a:t>
            </a:r>
            <a:r>
              <a:rPr lang="es-AR" sz="4000" dirty="0" smtClean="0"/>
              <a:t>tres </a:t>
            </a:r>
            <a:r>
              <a:rPr lang="es-AR" sz="4000" dirty="0" smtClean="0"/>
              <a:t>sentidos:</a:t>
            </a:r>
          </a:p>
          <a:p>
            <a:pPr>
              <a:buNone/>
            </a:pPr>
            <a:r>
              <a:rPr lang="es-AR" sz="4000" dirty="0" smtClean="0"/>
              <a:t>• Aumento del apego al tratamiento.</a:t>
            </a:r>
          </a:p>
          <a:p>
            <a:pPr>
              <a:buNone/>
            </a:pPr>
            <a:r>
              <a:rPr lang="es-AR" sz="4000" dirty="0" smtClean="0"/>
              <a:t>• Aceleración en la recuperación del </a:t>
            </a:r>
            <a:r>
              <a:rPr lang="es-AR" sz="4000" dirty="0" smtClean="0"/>
              <a:t>funcionamiento </a:t>
            </a:r>
            <a:r>
              <a:rPr lang="es-AR" sz="4000" dirty="0" err="1" smtClean="0"/>
              <a:t>neurocognitivo</a:t>
            </a:r>
            <a:r>
              <a:rPr lang="es-AR" sz="4000" dirty="0" smtClean="0"/>
              <a:t>.</a:t>
            </a:r>
            <a:endParaRPr lang="es-AR" sz="4000" dirty="0" smtClean="0"/>
          </a:p>
          <a:p>
            <a:pPr>
              <a:buNone/>
            </a:pPr>
            <a:r>
              <a:rPr lang="es-AR" sz="4000" dirty="0" smtClean="0"/>
              <a:t>• Eficiencia en la toma de decisiones.</a:t>
            </a:r>
            <a:endParaRPr lang="es-AR" sz="4000" dirty="0"/>
          </a:p>
        </p:txBody>
      </p:sp>
    </p:spTree>
  </p:cSld>
  <p:clrMapOvr>
    <a:masterClrMapping/>
  </p:clrMapOvr>
  <p:transition spd="med">
    <p:wipe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99592" y="260648"/>
            <a:ext cx="7992888" cy="659735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s-AR" sz="2800" dirty="0" smtClean="0"/>
              <a:t>    La </a:t>
            </a:r>
            <a:r>
              <a:rPr lang="es-AR" sz="2800" dirty="0" smtClean="0"/>
              <a:t>rehabilitación neuropsicológica produce cambios</a:t>
            </a:r>
          </a:p>
          <a:p>
            <a:pPr>
              <a:buNone/>
            </a:pPr>
            <a:r>
              <a:rPr lang="es-AR" sz="2800" dirty="0" smtClean="0"/>
              <a:t>    estructurales </a:t>
            </a:r>
            <a:r>
              <a:rPr lang="es-AR" sz="2800" dirty="0" smtClean="0"/>
              <a:t>en un paciente. Existe evidencia de </a:t>
            </a:r>
            <a:r>
              <a:rPr lang="es-AR" sz="2800" dirty="0" smtClean="0"/>
              <a:t>que la</a:t>
            </a:r>
          </a:p>
          <a:p>
            <a:pPr>
              <a:buNone/>
            </a:pPr>
            <a:r>
              <a:rPr lang="es-AR" sz="2800" dirty="0" smtClean="0"/>
              <a:t> </a:t>
            </a:r>
            <a:r>
              <a:rPr lang="es-AR" sz="2800" dirty="0" smtClean="0"/>
              <a:t>   </a:t>
            </a:r>
            <a:r>
              <a:rPr lang="es-AR" sz="2800" dirty="0" smtClean="0"/>
              <a:t>manipulación conductual y ambiental pueden ejercer</a:t>
            </a:r>
          </a:p>
          <a:p>
            <a:pPr>
              <a:buNone/>
            </a:pPr>
            <a:r>
              <a:rPr lang="es-AR" sz="2800" dirty="0" smtClean="0"/>
              <a:t>    efectos </a:t>
            </a:r>
            <a:r>
              <a:rPr lang="es-AR" sz="2800" dirty="0" smtClean="0"/>
              <a:t>en las estructuras anatómicas, debido a lo que</a:t>
            </a:r>
          </a:p>
          <a:p>
            <a:pPr marL="0" lvl="0" indent="0" algn="ctr">
              <a:buNone/>
              <a:tabLst>
                <a:tab pos="50800" algn="l"/>
                <a:tab pos="114300" algn="l"/>
                <a:tab pos="139700" algn="l"/>
                <a:tab pos="177800" algn="l"/>
                <a:tab pos="190500" algn="l"/>
                <a:tab pos="203200" algn="l"/>
                <a:tab pos="431800" algn="l"/>
                <a:tab pos="457200" algn="l"/>
              </a:tabLst>
              <a:defRPr/>
            </a:pPr>
            <a:r>
              <a:rPr lang="es-AR" sz="2800" dirty="0" smtClean="0"/>
              <a:t>    se </a:t>
            </a:r>
            <a:r>
              <a:rPr lang="es-AR" sz="2800" dirty="0" smtClean="0"/>
              <a:t>conoce como </a:t>
            </a:r>
            <a:endParaRPr lang="es-AR" sz="2800" i="1" dirty="0" smtClean="0"/>
          </a:p>
          <a:p>
            <a:pPr marL="0" lvl="0" indent="0" algn="ctr">
              <a:buNone/>
              <a:tabLst>
                <a:tab pos="50800" algn="l"/>
                <a:tab pos="114300" algn="l"/>
                <a:tab pos="139700" algn="l"/>
                <a:tab pos="177800" algn="l"/>
                <a:tab pos="190500" algn="l"/>
                <a:tab pos="203200" algn="l"/>
                <a:tab pos="431800" algn="l"/>
                <a:tab pos="457200" algn="l"/>
              </a:tabLst>
              <a:defRPr/>
            </a:pPr>
            <a:endParaRPr lang="es-AR" sz="1900" i="1" dirty="0" smtClean="0"/>
          </a:p>
          <a:p>
            <a:pPr marL="0" lvl="0" indent="0" algn="ctr">
              <a:buNone/>
              <a:tabLst>
                <a:tab pos="50800" algn="l"/>
                <a:tab pos="114300" algn="l"/>
                <a:tab pos="139700" algn="l"/>
                <a:tab pos="177800" algn="l"/>
                <a:tab pos="190500" algn="l"/>
                <a:tab pos="203200" algn="l"/>
                <a:tab pos="431800" algn="l"/>
                <a:tab pos="457200" algn="l"/>
              </a:tabLst>
              <a:defRPr/>
            </a:pPr>
            <a:r>
              <a:rPr lang="es-AR" sz="24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Plasticidad </a:t>
            </a:r>
            <a:r>
              <a:rPr lang="es-AR" sz="24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Cerebral</a:t>
            </a:r>
          </a:p>
          <a:p>
            <a:pPr marL="0" lvl="0" indent="0">
              <a:buNone/>
              <a:tabLst>
                <a:tab pos="50800" algn="l"/>
                <a:tab pos="114300" algn="l"/>
                <a:tab pos="139700" algn="l"/>
                <a:tab pos="177800" algn="l"/>
                <a:tab pos="190500" algn="l"/>
                <a:tab pos="203200" algn="l"/>
                <a:tab pos="431800" algn="l"/>
                <a:tab pos="457200" algn="l"/>
              </a:tabLst>
              <a:defRPr/>
            </a:pPr>
            <a:endParaRPr lang="es-AR" sz="1600" dirty="0" smtClea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lvl="0" indent="0" algn="ctr">
              <a:buNone/>
              <a:tabLst>
                <a:tab pos="50800" algn="l"/>
                <a:tab pos="114300" algn="l"/>
                <a:tab pos="139700" algn="l"/>
                <a:tab pos="177800" algn="l"/>
                <a:tab pos="190500" algn="l"/>
                <a:tab pos="203200" algn="l"/>
                <a:tab pos="431800" algn="l"/>
                <a:tab pos="457200" algn="l"/>
              </a:tabLst>
              <a:defRPr/>
            </a:pPr>
            <a:r>
              <a:rPr lang="es-AR" sz="24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Es la capacidad del cerebro de modificar prolongada y favorablemente tanto su 	funcionamiento como su estructura bajo el efecto de estimulaciones adecuadas y continuas en el </a:t>
            </a:r>
            <a:r>
              <a:rPr lang="es-AR" sz="24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tiempo.</a:t>
            </a:r>
            <a:endParaRPr lang="es-AR" sz="2800" b="1" dirty="0" smtClea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043608" y="1571612"/>
            <a:ext cx="8100392" cy="3786213"/>
          </a:xfrm>
        </p:spPr>
        <p:txBody>
          <a:bodyPr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s-ES" sz="6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  <a:t>PUNTO DE PARTIDA</a:t>
            </a:r>
            <a:br>
              <a:rPr lang="es-ES" sz="6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</a:br>
            <a:endParaRPr lang="es-ES" sz="6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erdana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DERIVACIÓN 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AR" sz="3600" dirty="0" smtClean="0"/>
              <a:t>Informe del profesional a cargo de la institución o tratamiento.</a:t>
            </a:r>
          </a:p>
          <a:p>
            <a:r>
              <a:rPr lang="es-AR" sz="3600" dirty="0" smtClean="0"/>
              <a:t>Lista de Medicamentos y dosis, incluidos los cambios durante el proceso.</a:t>
            </a:r>
          </a:p>
          <a:p>
            <a:r>
              <a:rPr lang="es-AR" sz="3600" dirty="0" smtClean="0"/>
              <a:t>Entrevista básica  con el grupo familiar.</a:t>
            </a:r>
          </a:p>
          <a:p>
            <a:endParaRPr lang="es-AR" sz="3600" dirty="0"/>
          </a:p>
        </p:txBody>
      </p:sp>
    </p:spTree>
  </p:cSld>
  <p:clrMapOvr>
    <a:masterClrMapping/>
  </p:clrMapOvr>
  <p:transition spd="med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858218"/>
          </a:xfrm>
        </p:spPr>
        <p:txBody>
          <a:bodyPr>
            <a:normAutofit/>
          </a:bodyPr>
          <a:lstStyle/>
          <a:p>
            <a:r>
              <a:rPr lang="es-AR" dirty="0" smtClean="0"/>
              <a:t>EVALUACIÓN NEUROPSICOLÓGICA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03648" y="2742456"/>
            <a:ext cx="7498080" cy="4115544"/>
          </a:xfrm>
        </p:spPr>
        <p:txBody>
          <a:bodyPr>
            <a:normAutofit/>
          </a:bodyPr>
          <a:lstStyle/>
          <a:p>
            <a:pPr algn="ctr"/>
            <a:r>
              <a:rPr lang="es-AR" dirty="0" smtClean="0"/>
              <a:t>SCREENING GENERAL</a:t>
            </a:r>
          </a:p>
          <a:p>
            <a:pPr algn="ctr"/>
            <a:r>
              <a:rPr lang="es-AR" dirty="0" smtClean="0"/>
              <a:t>INFORME CUANTITATIVO</a:t>
            </a:r>
          </a:p>
          <a:p>
            <a:pPr algn="ctr"/>
            <a:r>
              <a:rPr lang="es-AR" dirty="0" smtClean="0"/>
              <a:t>INFORME CUALITATIVO</a:t>
            </a:r>
          </a:p>
          <a:p>
            <a:pPr algn="ctr"/>
            <a:endParaRPr lang="es-AR" dirty="0" smtClean="0"/>
          </a:p>
          <a:p>
            <a:pPr algn="ctr"/>
            <a:r>
              <a:rPr lang="es-AR" dirty="0" smtClean="0"/>
              <a:t>CUADRO DE  FUNCIONES </a:t>
            </a:r>
          </a:p>
          <a:p>
            <a:pPr>
              <a:buNone/>
            </a:pPr>
            <a:endParaRPr lang="es-AR" dirty="0"/>
          </a:p>
        </p:txBody>
      </p:sp>
    </p:spTree>
  </p:cSld>
  <p:clrMapOvr>
    <a:masterClrMapping/>
  </p:clrMapOvr>
  <p:transition spd="med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1331640" y="1196752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wipe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48072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s-ES" sz="3200" b="1" dirty="0" smtClean="0">
                <a:latin typeface="Verdana" pitchFamily="34" charset="0"/>
              </a:rPr>
              <a:t>  Nuestra </a:t>
            </a:r>
            <a:r>
              <a:rPr lang="es-ES" sz="3200" b="1" dirty="0" smtClean="0">
                <a:latin typeface="Verdana" pitchFamily="34" charset="0"/>
              </a:rPr>
              <a:t>aproximación consiste en diseñar actividades sistemáticas respetando una capacidad cognitiva subyacente.</a:t>
            </a:r>
          </a:p>
          <a:p>
            <a:pPr algn="ctr">
              <a:lnSpc>
                <a:spcPct val="150000"/>
              </a:lnSpc>
              <a:buNone/>
            </a:pPr>
            <a:r>
              <a:rPr lang="es-ES" sz="3200" b="1" dirty="0" smtClean="0">
                <a:latin typeface="Verdana" pitchFamily="34" charset="0"/>
              </a:rPr>
              <a:t>  Reconocemos y sostenemos que dicha capacidad es </a:t>
            </a:r>
          </a:p>
          <a:p>
            <a:pPr>
              <a:buNone/>
            </a:pPr>
            <a:r>
              <a:rPr lang="es-E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	</a:t>
            </a:r>
            <a:r>
              <a:rPr lang="es-E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			</a:t>
            </a:r>
            <a:endParaRPr lang="es-E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706239" y="4725144"/>
            <a:ext cx="57606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5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  <a:t>La </a:t>
            </a:r>
            <a:r>
              <a:rPr lang="es-ES" sz="5400" b="1" u="sng" spc="50" dirty="0" smtClean="0">
                <a:ln w="11430"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  <a:t>Atención</a:t>
            </a:r>
            <a:endParaRPr lang="es-ES" sz="5400" b="1" spc="50" dirty="0">
              <a:ln w="11430">
                <a:solidFill>
                  <a:schemeClr val="accent1">
                    <a:lumMod val="60000"/>
                    <a:lumOff val="40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S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En dicha función utilizamos una aproximación combinada </a:t>
            </a:r>
            <a:r>
              <a:rPr lang="es-E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entre:</a:t>
            </a:r>
            <a:endParaRPr lang="es-E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4294967295"/>
          </p:nvPr>
        </p:nvSpPr>
        <p:spPr>
          <a:xfrm>
            <a:off x="971600" y="1700808"/>
            <a:ext cx="7772400" cy="120015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  <a:spcBef>
                <a:spcPts val="600"/>
              </a:spcBef>
              <a:buFont typeface="Wingdings" pitchFamily="2" charset="2"/>
              <a:buChar char="v"/>
            </a:pPr>
            <a:r>
              <a:rPr lang="es-ES" sz="112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RESTAURACIÓN:</a:t>
            </a:r>
            <a:r>
              <a:rPr lang="es-ES" sz="10000" b="1" dirty="0" smtClean="0">
                <a:latin typeface="Verdana" pitchFamily="34" charset="0"/>
              </a:rPr>
              <a:t> donde se pretende recuperar la función específica que ha quedado alterada.</a:t>
            </a:r>
          </a:p>
          <a:p>
            <a:pPr>
              <a:lnSpc>
                <a:spcPct val="170000"/>
              </a:lnSpc>
              <a:spcBef>
                <a:spcPts val="600"/>
              </a:spcBef>
              <a:buFont typeface="Wingdings" pitchFamily="2" charset="2"/>
              <a:buChar char="v"/>
            </a:pPr>
            <a:r>
              <a:rPr lang="es-ES" sz="11200" b="1" i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COMPENSACIÓN:</a:t>
            </a:r>
            <a:r>
              <a:rPr lang="es-ES" sz="10000" b="1" dirty="0" smtClean="0">
                <a:latin typeface="Verdana" pitchFamily="34" charset="0"/>
              </a:rPr>
              <a:t> donde se busca utilizar las habilidades que ha preservado el individuo  y dotarlo de estrategia para minimizar el efecto del                                                                          			déficit.</a:t>
            </a:r>
          </a:p>
          <a:p>
            <a:endParaRPr lang="es-ES" sz="10000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251024"/>
          </a:xfrm>
        </p:spPr>
        <p:txBody>
          <a:bodyPr>
            <a:normAutofit/>
          </a:bodyPr>
          <a:lstStyle/>
          <a:p>
            <a:r>
              <a:rPr lang="es-AR" dirty="0" smtClean="0"/>
              <a:t>PLAN DE TRATAMIENTO</a:t>
            </a:r>
            <a:br>
              <a:rPr lang="es-AR" dirty="0" smtClean="0"/>
            </a:br>
            <a:r>
              <a:rPr lang="es-AR" dirty="0" smtClean="0"/>
              <a:t>Programas realmente  personalizados son imprescindibles.</a:t>
            </a:r>
            <a:br>
              <a:rPr lang="es-AR" dirty="0" smtClean="0"/>
            </a:br>
            <a:r>
              <a:rPr lang="es-AR" dirty="0" smtClean="0"/>
              <a:t/>
            </a:r>
            <a:br>
              <a:rPr lang="es-AR" dirty="0" smtClean="0"/>
            </a:br>
            <a:endParaRPr lang="es-AR" dirty="0"/>
          </a:p>
        </p:txBody>
      </p:sp>
    </p:spTree>
  </p:cSld>
  <p:clrMapOvr>
    <a:masterClrMapping/>
  </p:clrMapOvr>
  <p:transition spd="med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  <a:t/>
            </a:r>
            <a:br>
              <a:rPr lang="es-ES" sz="4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</a:br>
            <a:r>
              <a:rPr lang="es-ES" sz="4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  <a:t/>
            </a:r>
            <a:br>
              <a:rPr lang="es-ES" sz="4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</a:br>
            <a:r>
              <a:rPr lang="es-ES" sz="4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  <a:t/>
            </a:r>
            <a:br>
              <a:rPr lang="es-ES" sz="4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</a:br>
            <a:r>
              <a:rPr lang="es-ES" sz="46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  <a:t>TERAPIA DE  </a:t>
            </a:r>
            <a:r>
              <a:rPr lang="es-ES" sz="46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  <a:t/>
            </a:r>
            <a:br>
              <a:rPr lang="es-ES" sz="46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</a:br>
            <a:r>
              <a:rPr lang="es-ES" sz="46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  <a:t>REHABILITACIÓN Y ESTIMULACIÓN </a:t>
            </a:r>
            <a:r>
              <a:rPr lang="es-ES" sz="46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  <a:t/>
            </a:r>
            <a:br>
              <a:rPr lang="es-ES" sz="46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</a:br>
            <a:r>
              <a:rPr lang="es-ES" sz="46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  <a:t> </a:t>
            </a:r>
            <a:r>
              <a:rPr lang="es-ES" sz="46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</a:rPr>
              <a:t>NEUROCOGNITIVA</a:t>
            </a:r>
            <a:endParaRPr lang="es-ES" sz="4600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erdana" pitchFamily="34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980728"/>
            <a:ext cx="1706520" cy="1912125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0"/>
            <a:ext cx="2971800" cy="297180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87624" y="2276872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>El tratamiento maneja tiempos diferentes en cada individuo, en relación a los resultados de cada evaluación</a:t>
            </a:r>
            <a:endParaRPr lang="es-AR" dirty="0"/>
          </a:p>
        </p:txBody>
      </p:sp>
    </p:spTree>
  </p:cSld>
  <p:clrMapOvr>
    <a:masterClrMapping/>
  </p:clrMapOvr>
  <p:transition spd="med">
    <p:wipe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03648" y="2420888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>Las evaluaciones internas del profesional a cargo del paciente  deben ser diarias, informándose cada mes y manteniendo al tanto de los progresos y dificultades tanto a los profesionales que lo derivaron como a la familia cuando lo requieran.</a:t>
            </a:r>
            <a:endParaRPr lang="es-AR" dirty="0"/>
          </a:p>
        </p:txBody>
      </p:sp>
    </p:spTree>
  </p:cSld>
  <p:clrMapOvr>
    <a:masterClrMapping/>
  </p:clrMapOvr>
  <p:transition spd="med"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59632" y="2780928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>Las etapas pueden establecerse con algo de anticipación, pero debe informarse que los tiempos de cambio/avance en </a:t>
            </a:r>
            <a:r>
              <a:rPr lang="es-AR" dirty="0" err="1" smtClean="0"/>
              <a:t>laT.R.E.N</a:t>
            </a:r>
            <a:r>
              <a:rPr lang="es-AR" dirty="0" smtClean="0"/>
              <a:t>. variarán en relación a cada paciente.</a:t>
            </a:r>
            <a:endParaRPr lang="es-AR" dirty="0"/>
          </a:p>
        </p:txBody>
      </p:sp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87624" y="2780928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>Las herramientas de trabajo forman parte de un grupo de actividades probadas y comprobadas pero cada paciente tendrá aquellas que luego de una práctica le hayan sido más beneficiosas. Esto, desde ya, no es siempre igual. </a:t>
            </a:r>
            <a:endParaRPr lang="es-AR" dirty="0"/>
          </a:p>
        </p:txBody>
      </p:sp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03648" y="2420888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>Muchas gracias por haberme prestado su atención. </a:t>
            </a:r>
            <a:endParaRPr lang="es-AR" dirty="0"/>
          </a:p>
        </p:txBody>
      </p:sp>
    </p:spTree>
  </p:cSld>
  <p:clrMapOvr>
    <a:masterClrMapping/>
  </p:clrMapOvr>
  <p:transition spd="med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683568" y="764704"/>
            <a:ext cx="7848872" cy="59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56032">
              <a:lnSpc>
                <a:spcPct val="150000"/>
              </a:lnSpc>
              <a:defRPr/>
            </a:pPr>
            <a:r>
              <a:rPr lang="es-ES" sz="2500" b="1" dirty="0" smtClean="0">
                <a:latin typeface="Verdana" pitchFamily="34" charset="0"/>
              </a:rPr>
              <a:t>	</a:t>
            </a:r>
            <a:endParaRPr lang="es-ES" sz="2400" b="1" dirty="0">
              <a:latin typeface="Verdana" pitchFamily="34" charset="0"/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0250" y="4437112"/>
            <a:ext cx="3333750" cy="2619375"/>
          </a:xfrm>
          <a:prstGeom prst="rect">
            <a:avLst/>
          </a:prstGeom>
        </p:spPr>
      </p:pic>
      <p:sp>
        <p:nvSpPr>
          <p:cNvPr id="7" name="6 Rectángulo"/>
          <p:cNvSpPr/>
          <p:nvPr/>
        </p:nvSpPr>
        <p:spPr>
          <a:xfrm>
            <a:off x="1259632" y="404664"/>
            <a:ext cx="73448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800" b="1" dirty="0" smtClean="0"/>
              <a:t>La </a:t>
            </a:r>
            <a:r>
              <a:rPr lang="es-AR" sz="2800" b="1" dirty="0" smtClean="0"/>
              <a:t>terapia de rehabilitación </a:t>
            </a:r>
            <a:r>
              <a:rPr lang="es-AR" sz="2800" b="1" dirty="0" smtClean="0"/>
              <a:t>y estimulación </a:t>
            </a:r>
            <a:r>
              <a:rPr lang="es-AR" sz="2800" b="1" dirty="0" err="1" smtClean="0"/>
              <a:t>neurocognitiva</a:t>
            </a:r>
            <a:r>
              <a:rPr lang="es-AR" sz="2800" b="1" dirty="0" smtClean="0"/>
              <a:t> </a:t>
            </a:r>
            <a:r>
              <a:rPr lang="es-AR" sz="2800" b="1" dirty="0" smtClean="0"/>
              <a:t>se define como un programa sistemático y teóricamente sustentado de entrenamiento en actividades didácticas, </a:t>
            </a:r>
            <a:r>
              <a:rPr lang="es-AR" sz="2800" b="1" dirty="0" err="1" smtClean="0"/>
              <a:t>experienciales</a:t>
            </a:r>
            <a:r>
              <a:rPr lang="es-AR" sz="2800" b="1" dirty="0" smtClean="0"/>
              <a:t>, </a:t>
            </a:r>
            <a:r>
              <a:rPr lang="es-AR" sz="2800" b="1" dirty="0" smtClean="0"/>
              <a:t>procedimentales y psicosociales</a:t>
            </a:r>
            <a:r>
              <a:rPr lang="es-AR" sz="2800" b="1" dirty="0" smtClean="0"/>
              <a:t>, desarrolladas para restaurar la </a:t>
            </a:r>
            <a:r>
              <a:rPr lang="es-AR" sz="2800" b="1" dirty="0" smtClean="0"/>
              <a:t>cognición </a:t>
            </a:r>
            <a:r>
              <a:rPr lang="es-AR" sz="2800" b="1" dirty="0" smtClean="0"/>
              <a:t>afectada, incluyendo déficits en participación, </a:t>
            </a:r>
            <a:r>
              <a:rPr lang="es-AR" sz="2800" b="1" dirty="0" smtClean="0"/>
              <a:t>autoconciencia, </a:t>
            </a:r>
            <a:r>
              <a:rPr lang="es-AR" sz="2800" b="1" dirty="0" err="1" smtClean="0"/>
              <a:t>automonitoreo</a:t>
            </a:r>
            <a:r>
              <a:rPr lang="es-AR" sz="2800" b="1" dirty="0" smtClean="0"/>
              <a:t>  </a:t>
            </a:r>
            <a:r>
              <a:rPr lang="es-AR" sz="2800" b="1" dirty="0" smtClean="0"/>
              <a:t>y autodeterminación</a:t>
            </a:r>
            <a:endParaRPr lang="es-AR" sz="2800" b="1" dirty="0"/>
          </a:p>
        </p:txBody>
      </p:sp>
    </p:spTree>
    <p:extLst>
      <p:ext uri="{BB962C8B-B14F-4D97-AF65-F5344CB8AC3E}">
        <p14:creationId xmlns:p14="http://schemas.microsoft.com/office/powerpoint/2010/main" xmlns="" val="399357651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42910" y="1988840"/>
            <a:ext cx="7772400" cy="187220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  PRINCIPIOS BÁSICOS</a:t>
            </a:r>
            <a:endParaRPr lang="es-ES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</p:spTree>
  </p:cSld>
  <p:clrMapOvr>
    <a:masterClrMapping/>
  </p:clrMapOvr>
  <p:transition spd="slow" advClick="0" advTm="1200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 Grupo"/>
          <p:cNvGrpSpPr/>
          <p:nvPr/>
        </p:nvGrpSpPr>
        <p:grpSpPr>
          <a:xfrm>
            <a:off x="395536" y="116632"/>
            <a:ext cx="804618" cy="1149453"/>
            <a:chOff x="0" y="5771"/>
            <a:chExt cx="804618" cy="114945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5" name="4 Cheurón"/>
            <p:cNvSpPr/>
            <p:nvPr/>
          </p:nvSpPr>
          <p:spPr>
            <a:xfrm rot="5400000">
              <a:off x="-172418" y="178189"/>
              <a:ext cx="1149453" cy="804617"/>
            </a:xfrm>
            <a:prstGeom prst="chevron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Cheurón 4"/>
            <p:cNvSpPr/>
            <p:nvPr/>
          </p:nvSpPr>
          <p:spPr>
            <a:xfrm>
              <a:off x="1" y="408080"/>
              <a:ext cx="804617" cy="3448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just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1600" b="0" kern="1200" dirty="0">
                <a:latin typeface="Verdana" pitchFamily="34" charset="0"/>
              </a:endParaRPr>
            </a:p>
          </p:txBody>
        </p:sp>
      </p:grpSp>
      <p:grpSp>
        <p:nvGrpSpPr>
          <p:cNvPr id="3" name="9 Grupo"/>
          <p:cNvGrpSpPr/>
          <p:nvPr/>
        </p:nvGrpSpPr>
        <p:grpSpPr>
          <a:xfrm>
            <a:off x="1403648" y="188640"/>
            <a:ext cx="7424982" cy="747144"/>
            <a:chOff x="804617" y="5772"/>
            <a:chExt cx="7424982" cy="74714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1" name="10 Redondear rectángulo de esquina del mismo lado"/>
            <p:cNvSpPr/>
            <p:nvPr/>
          </p:nvSpPr>
          <p:spPr>
            <a:xfrm rot="5400000">
              <a:off x="4143536" y="-3333147"/>
              <a:ext cx="747144" cy="7424982"/>
            </a:xfrm>
            <a:prstGeom prst="round2Same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dondear rectángulo de esquina del mismo lado 4"/>
            <p:cNvSpPr/>
            <p:nvPr/>
          </p:nvSpPr>
          <p:spPr>
            <a:xfrm>
              <a:off x="804618" y="42244"/>
              <a:ext cx="7388509" cy="6741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2000" b="1" u="sng" kern="1200" dirty="0" smtClean="0">
                  <a:solidFill>
                    <a:srgbClr val="FF0000"/>
                  </a:solidFill>
                  <a:latin typeface="Verdana" pitchFamily="34" charset="0"/>
                </a:rPr>
                <a:t>Debe</a:t>
              </a:r>
              <a:r>
                <a:rPr lang="es-ES" sz="1600" b="1" kern="1200" dirty="0" smtClean="0">
                  <a:latin typeface="Verdana" pitchFamily="34" charset="0"/>
                </a:rPr>
                <a:t> ser individualizada</a:t>
              </a:r>
              <a:endParaRPr lang="es-ES" sz="1600" b="1" kern="1200" dirty="0"/>
            </a:p>
          </p:txBody>
        </p:sp>
      </p:grpSp>
      <p:grpSp>
        <p:nvGrpSpPr>
          <p:cNvPr id="4" name="12 Grupo"/>
          <p:cNvGrpSpPr/>
          <p:nvPr/>
        </p:nvGrpSpPr>
        <p:grpSpPr>
          <a:xfrm>
            <a:off x="395536" y="1124744"/>
            <a:ext cx="804618" cy="1149453"/>
            <a:chOff x="0" y="1059456"/>
            <a:chExt cx="804618" cy="114945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4" name="13 Cheurón"/>
            <p:cNvSpPr/>
            <p:nvPr/>
          </p:nvSpPr>
          <p:spPr>
            <a:xfrm rot="5400000">
              <a:off x="-172418" y="1231874"/>
              <a:ext cx="1149453" cy="804617"/>
            </a:xfrm>
            <a:prstGeom prst="chevron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3050950"/>
                <a:satOff val="4103"/>
                <a:lumOff val="5569"/>
                <a:alphaOff val="0"/>
              </a:schemeClr>
            </a:lnRef>
            <a:fillRef idx="1">
              <a:schemeClr val="accent2">
                <a:hueOff val="3050950"/>
                <a:satOff val="4103"/>
                <a:lumOff val="5569"/>
                <a:alphaOff val="0"/>
              </a:schemeClr>
            </a:fillRef>
            <a:effectRef idx="2">
              <a:schemeClr val="accent2">
                <a:hueOff val="3050950"/>
                <a:satOff val="4103"/>
                <a:lumOff val="556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Cheurón 4"/>
            <p:cNvSpPr/>
            <p:nvPr/>
          </p:nvSpPr>
          <p:spPr>
            <a:xfrm>
              <a:off x="1" y="1461765"/>
              <a:ext cx="804617" cy="3448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just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1600" b="1" kern="1200" dirty="0">
                <a:latin typeface="Verdana" pitchFamily="34" charset="0"/>
              </a:endParaRPr>
            </a:p>
          </p:txBody>
        </p:sp>
      </p:grpSp>
      <p:grpSp>
        <p:nvGrpSpPr>
          <p:cNvPr id="7" name="18 Grupo"/>
          <p:cNvGrpSpPr/>
          <p:nvPr/>
        </p:nvGrpSpPr>
        <p:grpSpPr>
          <a:xfrm>
            <a:off x="1403648" y="1196752"/>
            <a:ext cx="7424982" cy="747144"/>
            <a:chOff x="804617" y="1059457"/>
            <a:chExt cx="7424982" cy="74714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0" name="19 Redondear rectángulo de esquina del mismo lado"/>
            <p:cNvSpPr/>
            <p:nvPr/>
          </p:nvSpPr>
          <p:spPr>
            <a:xfrm rot="5400000">
              <a:off x="4143536" y="-2279462"/>
              <a:ext cx="747144" cy="7424982"/>
            </a:xfrm>
            <a:prstGeom prst="round2Same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3050950"/>
                <a:satOff val="4103"/>
                <a:lumOff val="5569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Redondear rectángulo de esquina del mismo lado 4"/>
            <p:cNvSpPr/>
            <p:nvPr/>
          </p:nvSpPr>
          <p:spPr>
            <a:xfrm>
              <a:off x="804618" y="1095929"/>
              <a:ext cx="7388509" cy="6741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2000" b="1" u="sng" kern="1200" dirty="0" smtClean="0">
                  <a:solidFill>
                    <a:srgbClr val="7030A0"/>
                  </a:solidFill>
                  <a:latin typeface="Verdana" pitchFamily="34" charset="0"/>
                </a:rPr>
                <a:t>Debe</a:t>
              </a:r>
              <a:r>
                <a:rPr lang="es-ES" sz="1600" b="1" u="sng" kern="1200" dirty="0" smtClean="0">
                  <a:latin typeface="Verdana" pitchFamily="34" charset="0"/>
                </a:rPr>
                <a:t> </a:t>
              </a:r>
              <a:r>
                <a:rPr lang="es-ES" sz="1600" b="1" kern="1200" dirty="0" smtClean="0">
                  <a:latin typeface="Verdana" pitchFamily="34" charset="0"/>
                </a:rPr>
                <a:t>combinar el trabajo del paciente, la familia y el equipo terapéutico.</a:t>
              </a:r>
              <a:endParaRPr lang="es-ES" sz="1600" b="1" kern="1200" dirty="0"/>
            </a:p>
          </p:txBody>
        </p:sp>
      </p:grpSp>
      <p:grpSp>
        <p:nvGrpSpPr>
          <p:cNvPr id="8" name="21 Grupo"/>
          <p:cNvGrpSpPr/>
          <p:nvPr/>
        </p:nvGrpSpPr>
        <p:grpSpPr>
          <a:xfrm>
            <a:off x="395536" y="2204864"/>
            <a:ext cx="804618" cy="1149453"/>
            <a:chOff x="0" y="2113140"/>
            <a:chExt cx="804618" cy="114945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3" name="22 Cheurón"/>
            <p:cNvSpPr/>
            <p:nvPr/>
          </p:nvSpPr>
          <p:spPr>
            <a:xfrm rot="5400000">
              <a:off x="-172418" y="2285558"/>
              <a:ext cx="1149453" cy="804617"/>
            </a:xfrm>
            <a:prstGeom prst="chevron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6101900"/>
                <a:satOff val="8206"/>
                <a:lumOff val="11137"/>
                <a:alphaOff val="0"/>
              </a:schemeClr>
            </a:lnRef>
            <a:fillRef idx="1">
              <a:schemeClr val="accent2">
                <a:hueOff val="6101900"/>
                <a:satOff val="8206"/>
                <a:lumOff val="11137"/>
                <a:alphaOff val="0"/>
              </a:schemeClr>
            </a:fillRef>
            <a:effectRef idx="2">
              <a:schemeClr val="accent2">
                <a:hueOff val="6101900"/>
                <a:satOff val="8206"/>
                <a:lumOff val="1113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Cheurón 4"/>
            <p:cNvSpPr/>
            <p:nvPr/>
          </p:nvSpPr>
          <p:spPr>
            <a:xfrm>
              <a:off x="1" y="2515449"/>
              <a:ext cx="804617" cy="3448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just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1600" b="1" kern="1200" dirty="0">
                <a:latin typeface="Verdana" pitchFamily="34" charset="0"/>
              </a:endParaRPr>
            </a:p>
          </p:txBody>
        </p:sp>
      </p:grpSp>
      <p:grpSp>
        <p:nvGrpSpPr>
          <p:cNvPr id="9" name="24 Grupo"/>
          <p:cNvGrpSpPr/>
          <p:nvPr/>
        </p:nvGrpSpPr>
        <p:grpSpPr>
          <a:xfrm>
            <a:off x="395535" y="3356992"/>
            <a:ext cx="804618" cy="1149453"/>
            <a:chOff x="0" y="3166825"/>
            <a:chExt cx="804618" cy="114945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6" name="25 Cheurón"/>
            <p:cNvSpPr/>
            <p:nvPr/>
          </p:nvSpPr>
          <p:spPr>
            <a:xfrm rot="5400000">
              <a:off x="-172418" y="3339243"/>
              <a:ext cx="1149453" cy="804617"/>
            </a:xfrm>
            <a:prstGeom prst="chevron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9152850"/>
                <a:satOff val="12308"/>
                <a:lumOff val="16706"/>
                <a:alphaOff val="0"/>
              </a:schemeClr>
            </a:lnRef>
            <a:fillRef idx="1">
              <a:schemeClr val="accent2">
                <a:hueOff val="9152850"/>
                <a:satOff val="12308"/>
                <a:lumOff val="16706"/>
                <a:alphaOff val="0"/>
              </a:schemeClr>
            </a:fillRef>
            <a:effectRef idx="2">
              <a:schemeClr val="accent2">
                <a:hueOff val="9152850"/>
                <a:satOff val="12308"/>
                <a:lumOff val="1670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Cheurón 4"/>
            <p:cNvSpPr/>
            <p:nvPr/>
          </p:nvSpPr>
          <p:spPr>
            <a:xfrm>
              <a:off x="1" y="3569134"/>
              <a:ext cx="804617" cy="3448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just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1600" b="1" kern="1200" dirty="0">
                <a:latin typeface="Verdana" pitchFamily="34" charset="0"/>
              </a:endParaRPr>
            </a:p>
          </p:txBody>
        </p:sp>
      </p:grpSp>
      <p:grpSp>
        <p:nvGrpSpPr>
          <p:cNvPr id="10" name="27 Grupo"/>
          <p:cNvGrpSpPr/>
          <p:nvPr/>
        </p:nvGrpSpPr>
        <p:grpSpPr>
          <a:xfrm>
            <a:off x="395537" y="4439787"/>
            <a:ext cx="804618" cy="1149453"/>
            <a:chOff x="0" y="4220510"/>
            <a:chExt cx="804618" cy="114945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9" name="28 Cheurón"/>
            <p:cNvSpPr/>
            <p:nvPr/>
          </p:nvSpPr>
          <p:spPr>
            <a:xfrm rot="5400000">
              <a:off x="-172418" y="4392928"/>
              <a:ext cx="1149453" cy="804617"/>
            </a:xfrm>
            <a:prstGeom prst="chevron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12203799"/>
                <a:satOff val="16411"/>
                <a:lumOff val="22274"/>
                <a:alphaOff val="0"/>
              </a:schemeClr>
            </a:lnRef>
            <a:fillRef idx="1">
              <a:schemeClr val="accent2">
                <a:hueOff val="12203799"/>
                <a:satOff val="16411"/>
                <a:lumOff val="22274"/>
                <a:alphaOff val="0"/>
              </a:schemeClr>
            </a:fillRef>
            <a:effectRef idx="2">
              <a:schemeClr val="accent2">
                <a:hueOff val="12203799"/>
                <a:satOff val="16411"/>
                <a:lumOff val="2227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Cheurón 4"/>
            <p:cNvSpPr/>
            <p:nvPr/>
          </p:nvSpPr>
          <p:spPr>
            <a:xfrm>
              <a:off x="1" y="4622819"/>
              <a:ext cx="804617" cy="3448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just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1600" b="1" kern="1200" dirty="0">
                <a:latin typeface="Verdana" pitchFamily="34" charset="0"/>
              </a:endParaRPr>
            </a:p>
          </p:txBody>
        </p:sp>
      </p:grpSp>
      <p:grpSp>
        <p:nvGrpSpPr>
          <p:cNvPr id="13" name="30 Grupo"/>
          <p:cNvGrpSpPr/>
          <p:nvPr/>
        </p:nvGrpSpPr>
        <p:grpSpPr>
          <a:xfrm>
            <a:off x="395536" y="5519907"/>
            <a:ext cx="804618" cy="1149453"/>
            <a:chOff x="0" y="5274194"/>
            <a:chExt cx="804618" cy="114945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2" name="31 Cheurón"/>
            <p:cNvSpPr/>
            <p:nvPr/>
          </p:nvSpPr>
          <p:spPr>
            <a:xfrm rot="5400000">
              <a:off x="-172418" y="5446612"/>
              <a:ext cx="1149453" cy="804617"/>
            </a:xfrm>
            <a:prstGeom prst="chevron">
              <a:avLst/>
            </a:prstGeom>
            <a:ln>
              <a:solidFill>
                <a:schemeClr val="accent3">
                  <a:lumMod val="75000"/>
                </a:schemeClr>
              </a:solidFill>
            </a:ln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1">
              <a:schemeClr val="accent2">
                <a:hueOff val="15254749"/>
                <a:satOff val="20514"/>
                <a:lumOff val="27843"/>
                <a:alphaOff val="0"/>
              </a:schemeClr>
            </a:fillRef>
            <a:effectRef idx="2">
              <a:schemeClr val="accent2">
                <a:hueOff val="15254749"/>
                <a:satOff val="20514"/>
                <a:lumOff val="2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heurón 4"/>
            <p:cNvSpPr/>
            <p:nvPr/>
          </p:nvSpPr>
          <p:spPr>
            <a:xfrm>
              <a:off x="1" y="5676503"/>
              <a:ext cx="804617" cy="3448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just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1400" b="1" kern="1200" dirty="0">
                <a:latin typeface="Verdana" pitchFamily="34" charset="0"/>
              </a:endParaRPr>
            </a:p>
          </p:txBody>
        </p:sp>
      </p:grpSp>
      <p:grpSp>
        <p:nvGrpSpPr>
          <p:cNvPr id="16" name="33 Grupo"/>
          <p:cNvGrpSpPr/>
          <p:nvPr/>
        </p:nvGrpSpPr>
        <p:grpSpPr>
          <a:xfrm>
            <a:off x="1403648" y="2321816"/>
            <a:ext cx="7424982" cy="747144"/>
            <a:chOff x="804617" y="2113142"/>
            <a:chExt cx="7424982" cy="74714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5" name="34 Redondear rectángulo de esquina del mismo lado"/>
            <p:cNvSpPr/>
            <p:nvPr/>
          </p:nvSpPr>
          <p:spPr>
            <a:xfrm rot="5400000">
              <a:off x="4143536" y="-1225777"/>
              <a:ext cx="747144" cy="7424982"/>
            </a:xfrm>
            <a:prstGeom prst="round2Same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6101900"/>
                <a:satOff val="8206"/>
                <a:lumOff val="11137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Redondear rectángulo de esquina del mismo lado 4"/>
            <p:cNvSpPr/>
            <p:nvPr/>
          </p:nvSpPr>
          <p:spPr>
            <a:xfrm>
              <a:off x="804618" y="2149614"/>
              <a:ext cx="7388509" cy="6741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2000" b="1" u="sng" kern="1200" dirty="0" smtClean="0">
                  <a:solidFill>
                    <a:srgbClr val="0070C0"/>
                  </a:solidFill>
                  <a:latin typeface="Verdana" pitchFamily="34" charset="0"/>
                </a:rPr>
                <a:t>Debe</a:t>
              </a:r>
              <a:r>
                <a:rPr lang="es-ES" sz="1600" b="1" kern="1200" dirty="0" smtClean="0">
                  <a:latin typeface="Verdana" pitchFamily="34" charset="0"/>
                </a:rPr>
                <a:t> centrarse en alcanzar metas relevantes de acuerdo a las capacidades funcionales de la persona y mediante mutuo acuerdo.</a:t>
              </a:r>
              <a:endParaRPr lang="es-ES" sz="1600" b="1" kern="1200" dirty="0"/>
            </a:p>
          </p:txBody>
        </p:sp>
      </p:grpSp>
      <p:grpSp>
        <p:nvGrpSpPr>
          <p:cNvPr id="17" name="36 Grupo"/>
          <p:cNvGrpSpPr/>
          <p:nvPr/>
        </p:nvGrpSpPr>
        <p:grpSpPr>
          <a:xfrm>
            <a:off x="1467498" y="3401936"/>
            <a:ext cx="7424982" cy="747144"/>
            <a:chOff x="804617" y="3166826"/>
            <a:chExt cx="7424982" cy="74714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8" name="37 Redondear rectángulo de esquina del mismo lado"/>
            <p:cNvSpPr/>
            <p:nvPr/>
          </p:nvSpPr>
          <p:spPr>
            <a:xfrm rot="5400000">
              <a:off x="4143536" y="-172093"/>
              <a:ext cx="747144" cy="7424982"/>
            </a:xfrm>
            <a:prstGeom prst="round2Same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9152850"/>
                <a:satOff val="12308"/>
                <a:lumOff val="16706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Redondear rectángulo de esquina del mismo lado 4"/>
            <p:cNvSpPr/>
            <p:nvPr/>
          </p:nvSpPr>
          <p:spPr>
            <a:xfrm>
              <a:off x="804618" y="3203298"/>
              <a:ext cx="7388509" cy="6741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2000" b="1" u="sng" kern="1200" dirty="0" smtClean="0">
                  <a:solidFill>
                    <a:srgbClr val="00FFFF"/>
                  </a:solidFill>
                  <a:latin typeface="Verdana" pitchFamily="34" charset="0"/>
                </a:rPr>
                <a:t>Debe</a:t>
              </a:r>
              <a:r>
                <a:rPr lang="es-ES" sz="1600" b="1" kern="1200" dirty="0" smtClean="0">
                  <a:latin typeface="Verdana" pitchFamily="34" charset="0"/>
                </a:rPr>
                <a:t> incorporar varias perspectivas y diversas aproximaciones.</a:t>
              </a:r>
              <a:endParaRPr lang="es-ES" sz="1600" b="1" kern="1200" dirty="0"/>
            </a:p>
          </p:txBody>
        </p:sp>
      </p:grpSp>
      <p:grpSp>
        <p:nvGrpSpPr>
          <p:cNvPr id="18" name="39 Grupo"/>
          <p:cNvGrpSpPr/>
          <p:nvPr/>
        </p:nvGrpSpPr>
        <p:grpSpPr>
          <a:xfrm>
            <a:off x="1467498" y="4509120"/>
            <a:ext cx="7424982" cy="747144"/>
            <a:chOff x="804617" y="4220510"/>
            <a:chExt cx="7424982" cy="74714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1" name="40 Redondear rectángulo de esquina del mismo lado"/>
            <p:cNvSpPr/>
            <p:nvPr/>
          </p:nvSpPr>
          <p:spPr>
            <a:xfrm rot="5400000">
              <a:off x="4143536" y="881591"/>
              <a:ext cx="747144" cy="7424982"/>
            </a:xfrm>
            <a:prstGeom prst="round2Same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12203799"/>
                <a:satOff val="16411"/>
                <a:lumOff val="22274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Redondear rectángulo de esquina del mismo lado 4"/>
            <p:cNvSpPr/>
            <p:nvPr/>
          </p:nvSpPr>
          <p:spPr>
            <a:xfrm>
              <a:off x="804618" y="4256983"/>
              <a:ext cx="7388509" cy="6741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2000" b="1" u="sng" kern="1200" dirty="0" smtClean="0">
                  <a:solidFill>
                    <a:srgbClr val="92D050"/>
                  </a:solidFill>
                  <a:latin typeface="Verdana" pitchFamily="34" charset="0"/>
                </a:rPr>
                <a:t>Debe</a:t>
              </a:r>
              <a:r>
                <a:rPr lang="es-ES" sz="1600" b="1" kern="1200" dirty="0" smtClean="0">
                  <a:solidFill>
                    <a:srgbClr val="92D050"/>
                  </a:solidFill>
                  <a:latin typeface="Verdana" pitchFamily="34" charset="0"/>
                </a:rPr>
                <a:t> </a:t>
              </a:r>
              <a:r>
                <a:rPr lang="es-ES" sz="1600" b="1" kern="1200" dirty="0" smtClean="0">
                  <a:latin typeface="Verdana" pitchFamily="34" charset="0"/>
                </a:rPr>
                <a:t>tener en cuenta los aspectos afectivos y emocionales que conlleva el déficit</a:t>
              </a:r>
              <a:r>
                <a:rPr lang="es-ES" sz="1400" b="1" kern="1200" dirty="0" smtClean="0">
                  <a:latin typeface="Verdana" pitchFamily="34" charset="0"/>
                </a:rPr>
                <a:t>.</a:t>
              </a:r>
              <a:endParaRPr lang="es-ES" sz="1400" b="1" kern="1200" dirty="0"/>
            </a:p>
          </p:txBody>
        </p:sp>
      </p:grpSp>
      <p:grpSp>
        <p:nvGrpSpPr>
          <p:cNvPr id="19" name="42 Grupo"/>
          <p:cNvGrpSpPr/>
          <p:nvPr/>
        </p:nvGrpSpPr>
        <p:grpSpPr>
          <a:xfrm>
            <a:off x="1475656" y="5589240"/>
            <a:ext cx="7424982" cy="747144"/>
            <a:chOff x="804617" y="5274195"/>
            <a:chExt cx="7424982" cy="74714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4" name="43 Redondear rectángulo de esquina del mismo lado"/>
            <p:cNvSpPr/>
            <p:nvPr/>
          </p:nvSpPr>
          <p:spPr>
            <a:xfrm rot="5400000">
              <a:off x="4143536" y="1935276"/>
              <a:ext cx="747144" cy="7424982"/>
            </a:xfrm>
            <a:prstGeom prst="round2Same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15254749"/>
                <a:satOff val="20514"/>
                <a:lumOff val="27843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Redondear rectángulo de esquina del mismo lado 4"/>
            <p:cNvSpPr/>
            <p:nvPr/>
          </p:nvSpPr>
          <p:spPr>
            <a:xfrm>
              <a:off x="804618" y="5310668"/>
              <a:ext cx="7388509" cy="6741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2000" b="1" u="sng" kern="1200" dirty="0" smtClean="0">
                  <a:solidFill>
                    <a:schemeClr val="accent3"/>
                  </a:solidFill>
                  <a:latin typeface="Verdana" pitchFamily="34" charset="0"/>
                </a:rPr>
                <a:t>Debe</a:t>
              </a:r>
              <a:r>
                <a:rPr lang="es-ES" sz="1600" b="1" kern="1200" dirty="0" smtClean="0">
                  <a:latin typeface="Verdana" pitchFamily="34" charset="0"/>
                </a:rPr>
                <a:t> tener un componente de evaluación constante.</a:t>
              </a:r>
              <a:endParaRPr lang="es-ES" sz="1600" b="1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2488794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000"/>
                            </p:stCondLst>
                            <p:childTnLst>
                              <p:par>
                                <p:cTn id="1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 Grupo"/>
          <p:cNvGrpSpPr/>
          <p:nvPr/>
        </p:nvGrpSpPr>
        <p:grpSpPr>
          <a:xfrm>
            <a:off x="467544" y="44624"/>
            <a:ext cx="569380" cy="813399"/>
            <a:chOff x="1" y="65476"/>
            <a:chExt cx="569380" cy="813399"/>
          </a:xfrm>
        </p:grpSpPr>
        <p:sp>
          <p:nvSpPr>
            <p:cNvPr id="5" name="4 Cheurón"/>
            <p:cNvSpPr/>
            <p:nvPr/>
          </p:nvSpPr>
          <p:spPr>
            <a:xfrm rot="5400000">
              <a:off x="-122009" y="187486"/>
              <a:ext cx="813399" cy="569379"/>
            </a:xfrm>
            <a:prstGeom prst="chevron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Cheurón 4"/>
            <p:cNvSpPr/>
            <p:nvPr/>
          </p:nvSpPr>
          <p:spPr>
            <a:xfrm>
              <a:off x="2" y="350166"/>
              <a:ext cx="569379" cy="2440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just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2000" kern="1200" dirty="0">
                <a:latin typeface="Verdana" pitchFamily="34" charset="0"/>
              </a:endParaRPr>
            </a:p>
          </p:txBody>
        </p:sp>
      </p:grpSp>
      <p:grpSp>
        <p:nvGrpSpPr>
          <p:cNvPr id="3" name="6 Grupo"/>
          <p:cNvGrpSpPr/>
          <p:nvPr/>
        </p:nvGrpSpPr>
        <p:grpSpPr>
          <a:xfrm>
            <a:off x="488729" y="836712"/>
            <a:ext cx="569380" cy="813399"/>
            <a:chOff x="1" y="811850"/>
            <a:chExt cx="569380" cy="813399"/>
          </a:xfrm>
        </p:grpSpPr>
        <p:sp>
          <p:nvSpPr>
            <p:cNvPr id="8" name="7 Cheurón"/>
            <p:cNvSpPr/>
            <p:nvPr/>
          </p:nvSpPr>
          <p:spPr>
            <a:xfrm rot="5400000">
              <a:off x="-122009" y="933860"/>
              <a:ext cx="813399" cy="569379"/>
            </a:xfrm>
            <a:prstGeom prst="chevron">
              <a:avLst/>
            </a:prstGeom>
          </p:spPr>
          <p:style>
            <a:lnRef idx="2">
              <a:schemeClr val="accent2">
                <a:hueOff val="2179250"/>
                <a:satOff val="2931"/>
                <a:lumOff val="3978"/>
                <a:alphaOff val="0"/>
              </a:schemeClr>
            </a:lnRef>
            <a:fillRef idx="1">
              <a:schemeClr val="accent2">
                <a:hueOff val="2179250"/>
                <a:satOff val="2931"/>
                <a:lumOff val="3978"/>
                <a:alphaOff val="0"/>
              </a:schemeClr>
            </a:fillRef>
            <a:effectRef idx="0">
              <a:schemeClr val="accent2">
                <a:hueOff val="2179250"/>
                <a:satOff val="2931"/>
                <a:lumOff val="397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Cheurón 4"/>
            <p:cNvSpPr/>
            <p:nvPr/>
          </p:nvSpPr>
          <p:spPr>
            <a:xfrm>
              <a:off x="2" y="1096540"/>
              <a:ext cx="569379" cy="2440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just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2000" b="1" kern="1200" dirty="0">
                <a:latin typeface="Verdana" pitchFamily="34" charset="0"/>
              </a:endParaRPr>
            </a:p>
          </p:txBody>
        </p:sp>
      </p:grpSp>
      <p:grpSp>
        <p:nvGrpSpPr>
          <p:cNvPr id="4" name="9 Grupo"/>
          <p:cNvGrpSpPr/>
          <p:nvPr/>
        </p:nvGrpSpPr>
        <p:grpSpPr>
          <a:xfrm>
            <a:off x="488728" y="1700808"/>
            <a:ext cx="569380" cy="813399"/>
            <a:chOff x="1" y="1558224"/>
            <a:chExt cx="569380" cy="813399"/>
          </a:xfrm>
        </p:grpSpPr>
        <p:sp>
          <p:nvSpPr>
            <p:cNvPr id="11" name="10 Cheurón"/>
            <p:cNvSpPr/>
            <p:nvPr/>
          </p:nvSpPr>
          <p:spPr>
            <a:xfrm rot="5400000">
              <a:off x="-122009" y="1680234"/>
              <a:ext cx="813399" cy="569379"/>
            </a:xfrm>
            <a:prstGeom prst="chevron">
              <a:avLst/>
            </a:prstGeom>
          </p:spPr>
          <p:style>
            <a:lnRef idx="2">
              <a:schemeClr val="accent2">
                <a:hueOff val="4358500"/>
                <a:satOff val="5861"/>
                <a:lumOff val="7955"/>
                <a:alphaOff val="0"/>
              </a:schemeClr>
            </a:lnRef>
            <a:fillRef idx="1">
              <a:schemeClr val="accent2">
                <a:hueOff val="4358500"/>
                <a:satOff val="5861"/>
                <a:lumOff val="7955"/>
                <a:alphaOff val="0"/>
              </a:schemeClr>
            </a:fillRef>
            <a:effectRef idx="0">
              <a:schemeClr val="accent2">
                <a:hueOff val="4358500"/>
                <a:satOff val="5861"/>
                <a:lumOff val="795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Cheurón 4"/>
            <p:cNvSpPr/>
            <p:nvPr/>
          </p:nvSpPr>
          <p:spPr>
            <a:xfrm>
              <a:off x="2" y="1842914"/>
              <a:ext cx="569379" cy="2440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just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2000" b="1" kern="1200" dirty="0">
                <a:latin typeface="Verdana" pitchFamily="34" charset="0"/>
              </a:endParaRPr>
            </a:p>
          </p:txBody>
        </p:sp>
      </p:grpSp>
      <p:grpSp>
        <p:nvGrpSpPr>
          <p:cNvPr id="7" name="12 Grupo"/>
          <p:cNvGrpSpPr/>
          <p:nvPr/>
        </p:nvGrpSpPr>
        <p:grpSpPr>
          <a:xfrm>
            <a:off x="488730" y="2636912"/>
            <a:ext cx="569380" cy="813399"/>
            <a:chOff x="1" y="2304598"/>
            <a:chExt cx="569380" cy="813399"/>
          </a:xfrm>
        </p:grpSpPr>
        <p:sp>
          <p:nvSpPr>
            <p:cNvPr id="14" name="13 Cheurón"/>
            <p:cNvSpPr/>
            <p:nvPr/>
          </p:nvSpPr>
          <p:spPr>
            <a:xfrm rot="5400000">
              <a:off x="-122009" y="2426608"/>
              <a:ext cx="813399" cy="569379"/>
            </a:xfrm>
            <a:prstGeom prst="chevron">
              <a:avLst/>
            </a:prstGeom>
          </p:spPr>
          <p:style>
            <a:lnRef idx="2">
              <a:schemeClr val="accent2">
                <a:hueOff val="6537750"/>
                <a:satOff val="8792"/>
                <a:lumOff val="11933"/>
                <a:alphaOff val="0"/>
              </a:schemeClr>
            </a:lnRef>
            <a:fillRef idx="1">
              <a:schemeClr val="accent2">
                <a:hueOff val="6537750"/>
                <a:satOff val="8792"/>
                <a:lumOff val="11933"/>
                <a:alphaOff val="0"/>
              </a:schemeClr>
            </a:fillRef>
            <a:effectRef idx="0">
              <a:schemeClr val="accent2">
                <a:hueOff val="6537750"/>
                <a:satOff val="8792"/>
                <a:lumOff val="1193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Cheurón 4"/>
            <p:cNvSpPr/>
            <p:nvPr/>
          </p:nvSpPr>
          <p:spPr>
            <a:xfrm>
              <a:off x="2" y="2589288"/>
              <a:ext cx="569379" cy="2440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just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2000" b="1" kern="1200" dirty="0">
                <a:latin typeface="Verdana" pitchFamily="34" charset="0"/>
              </a:endParaRPr>
            </a:p>
          </p:txBody>
        </p:sp>
      </p:grpSp>
      <p:grpSp>
        <p:nvGrpSpPr>
          <p:cNvPr id="10" name="15 Grupo"/>
          <p:cNvGrpSpPr/>
          <p:nvPr/>
        </p:nvGrpSpPr>
        <p:grpSpPr>
          <a:xfrm>
            <a:off x="516026" y="3429000"/>
            <a:ext cx="569380" cy="813399"/>
            <a:chOff x="1" y="3138400"/>
            <a:chExt cx="569380" cy="813399"/>
          </a:xfrm>
        </p:grpSpPr>
        <p:sp>
          <p:nvSpPr>
            <p:cNvPr id="17" name="16 Cheurón"/>
            <p:cNvSpPr/>
            <p:nvPr/>
          </p:nvSpPr>
          <p:spPr>
            <a:xfrm rot="5400000">
              <a:off x="-122009" y="3260410"/>
              <a:ext cx="813399" cy="569379"/>
            </a:xfrm>
            <a:prstGeom prst="chevron">
              <a:avLst/>
            </a:prstGeom>
          </p:spPr>
          <p:style>
            <a:lnRef idx="2">
              <a:schemeClr val="accent2">
                <a:hueOff val="8717000"/>
                <a:satOff val="11722"/>
                <a:lumOff val="15910"/>
                <a:alphaOff val="0"/>
              </a:schemeClr>
            </a:lnRef>
            <a:fillRef idx="1">
              <a:schemeClr val="accent2">
                <a:hueOff val="8717000"/>
                <a:satOff val="11722"/>
                <a:lumOff val="15910"/>
                <a:alphaOff val="0"/>
              </a:schemeClr>
            </a:fillRef>
            <a:effectRef idx="0">
              <a:schemeClr val="accent2">
                <a:hueOff val="8717000"/>
                <a:satOff val="11722"/>
                <a:lumOff val="1591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Cheurón 4"/>
            <p:cNvSpPr/>
            <p:nvPr/>
          </p:nvSpPr>
          <p:spPr>
            <a:xfrm>
              <a:off x="2" y="3423090"/>
              <a:ext cx="569379" cy="2440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just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2000" b="1" kern="1200" dirty="0">
                <a:latin typeface="Verdana" pitchFamily="34" charset="0"/>
              </a:endParaRPr>
            </a:p>
          </p:txBody>
        </p:sp>
      </p:grpSp>
      <p:grpSp>
        <p:nvGrpSpPr>
          <p:cNvPr id="13" name="18 Grupo"/>
          <p:cNvGrpSpPr/>
          <p:nvPr/>
        </p:nvGrpSpPr>
        <p:grpSpPr>
          <a:xfrm>
            <a:off x="488727" y="4221088"/>
            <a:ext cx="569380" cy="813399"/>
            <a:chOff x="1" y="3884774"/>
            <a:chExt cx="569380" cy="813399"/>
          </a:xfrm>
        </p:grpSpPr>
        <p:sp>
          <p:nvSpPr>
            <p:cNvPr id="20" name="19 Cheurón"/>
            <p:cNvSpPr/>
            <p:nvPr/>
          </p:nvSpPr>
          <p:spPr>
            <a:xfrm rot="5400000">
              <a:off x="-122009" y="4006784"/>
              <a:ext cx="813399" cy="569379"/>
            </a:xfrm>
            <a:prstGeom prst="chevron">
              <a:avLst/>
            </a:prstGeom>
          </p:spPr>
          <p:style>
            <a:lnRef idx="2">
              <a:schemeClr val="accent2">
                <a:hueOff val="10896249"/>
                <a:satOff val="14653"/>
                <a:lumOff val="19888"/>
                <a:alphaOff val="0"/>
              </a:schemeClr>
            </a:lnRef>
            <a:fillRef idx="1">
              <a:schemeClr val="accent2">
                <a:hueOff val="10896249"/>
                <a:satOff val="14653"/>
                <a:lumOff val="19888"/>
                <a:alphaOff val="0"/>
              </a:schemeClr>
            </a:fillRef>
            <a:effectRef idx="0">
              <a:schemeClr val="accent2">
                <a:hueOff val="10896249"/>
                <a:satOff val="14653"/>
                <a:lumOff val="1988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Cheurón 4"/>
            <p:cNvSpPr/>
            <p:nvPr/>
          </p:nvSpPr>
          <p:spPr>
            <a:xfrm>
              <a:off x="2" y="4169464"/>
              <a:ext cx="569379" cy="2440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just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2000" b="1" kern="1200" dirty="0">
                <a:latin typeface="Verdana" pitchFamily="34" charset="0"/>
              </a:endParaRPr>
            </a:p>
          </p:txBody>
        </p:sp>
      </p:grpSp>
      <p:grpSp>
        <p:nvGrpSpPr>
          <p:cNvPr id="16" name="21 Grupo"/>
          <p:cNvGrpSpPr/>
          <p:nvPr/>
        </p:nvGrpSpPr>
        <p:grpSpPr>
          <a:xfrm>
            <a:off x="467543" y="5013176"/>
            <a:ext cx="569380" cy="813399"/>
            <a:chOff x="1" y="4631148"/>
            <a:chExt cx="569380" cy="813399"/>
          </a:xfrm>
        </p:grpSpPr>
        <p:sp>
          <p:nvSpPr>
            <p:cNvPr id="23" name="22 Cheurón"/>
            <p:cNvSpPr/>
            <p:nvPr/>
          </p:nvSpPr>
          <p:spPr>
            <a:xfrm rot="5400000">
              <a:off x="-122009" y="4753158"/>
              <a:ext cx="813399" cy="569379"/>
            </a:xfrm>
            <a:prstGeom prst="chevron">
              <a:avLst/>
            </a:prstGeom>
          </p:spPr>
          <p:style>
            <a:lnRef idx="2">
              <a:schemeClr val="accent2">
                <a:hueOff val="13075499"/>
                <a:satOff val="17583"/>
                <a:lumOff val="23865"/>
                <a:alphaOff val="0"/>
              </a:schemeClr>
            </a:lnRef>
            <a:fillRef idx="1">
              <a:schemeClr val="accent2">
                <a:hueOff val="13075499"/>
                <a:satOff val="17583"/>
                <a:lumOff val="23865"/>
                <a:alphaOff val="0"/>
              </a:schemeClr>
            </a:fillRef>
            <a:effectRef idx="0">
              <a:schemeClr val="accent2">
                <a:hueOff val="13075499"/>
                <a:satOff val="17583"/>
                <a:lumOff val="238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Cheurón 4"/>
            <p:cNvSpPr/>
            <p:nvPr/>
          </p:nvSpPr>
          <p:spPr>
            <a:xfrm>
              <a:off x="2" y="4915838"/>
              <a:ext cx="569379" cy="2440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just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2000" b="1" kern="1200" dirty="0">
                <a:latin typeface="Verdana" pitchFamily="34" charset="0"/>
              </a:endParaRPr>
            </a:p>
          </p:txBody>
        </p:sp>
      </p:grpSp>
      <p:grpSp>
        <p:nvGrpSpPr>
          <p:cNvPr id="19" name="24 Grupo"/>
          <p:cNvGrpSpPr/>
          <p:nvPr/>
        </p:nvGrpSpPr>
        <p:grpSpPr>
          <a:xfrm>
            <a:off x="467542" y="5949280"/>
            <a:ext cx="569380" cy="813399"/>
            <a:chOff x="1" y="5621981"/>
            <a:chExt cx="569380" cy="813399"/>
          </a:xfrm>
        </p:grpSpPr>
        <p:sp>
          <p:nvSpPr>
            <p:cNvPr id="26" name="25 Cheurón"/>
            <p:cNvSpPr/>
            <p:nvPr/>
          </p:nvSpPr>
          <p:spPr>
            <a:xfrm rot="5400000">
              <a:off x="-122009" y="5743991"/>
              <a:ext cx="813399" cy="569379"/>
            </a:xfrm>
            <a:prstGeom prst="chevron">
              <a:avLst/>
            </a:prstGeom>
          </p:spPr>
          <p:style>
            <a:lnRef idx="2">
              <a:schemeClr val="accent2">
                <a:hueOff val="15254749"/>
                <a:satOff val="20514"/>
                <a:lumOff val="27843"/>
                <a:alphaOff val="0"/>
              </a:schemeClr>
            </a:lnRef>
            <a:fillRef idx="1">
              <a:schemeClr val="accent2">
                <a:hueOff val="15254749"/>
                <a:satOff val="20514"/>
                <a:lumOff val="27843"/>
                <a:alphaOff val="0"/>
              </a:schemeClr>
            </a:fillRef>
            <a:effectRef idx="0">
              <a:schemeClr val="accent2">
                <a:hueOff val="15254749"/>
                <a:satOff val="20514"/>
                <a:lumOff val="278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Cheurón 4"/>
            <p:cNvSpPr/>
            <p:nvPr/>
          </p:nvSpPr>
          <p:spPr>
            <a:xfrm>
              <a:off x="2" y="5906671"/>
              <a:ext cx="569379" cy="2440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just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2000" b="1" kern="1200" dirty="0">
                <a:latin typeface="Verdana" pitchFamily="34" charset="0"/>
              </a:endParaRPr>
            </a:p>
          </p:txBody>
        </p:sp>
      </p:grpSp>
      <p:grpSp>
        <p:nvGrpSpPr>
          <p:cNvPr id="22" name="27 Grupo"/>
          <p:cNvGrpSpPr/>
          <p:nvPr/>
        </p:nvGrpSpPr>
        <p:grpSpPr>
          <a:xfrm>
            <a:off x="1232260" y="116632"/>
            <a:ext cx="7660220" cy="528709"/>
            <a:chOff x="569379" y="65477"/>
            <a:chExt cx="7660220" cy="528709"/>
          </a:xfrm>
        </p:grpSpPr>
        <p:sp>
          <p:nvSpPr>
            <p:cNvPr id="29" name="28 Redondear rectángulo de esquina del mismo lado"/>
            <p:cNvSpPr/>
            <p:nvPr/>
          </p:nvSpPr>
          <p:spPr>
            <a:xfrm rot="5400000">
              <a:off x="4135134" y="-3500278"/>
              <a:ext cx="528709" cy="7660220"/>
            </a:xfrm>
            <a:prstGeom prst="round2SameRe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Redondear rectángulo de esquina del mismo lado 4"/>
            <p:cNvSpPr/>
            <p:nvPr/>
          </p:nvSpPr>
          <p:spPr>
            <a:xfrm>
              <a:off x="569379" y="91286"/>
              <a:ext cx="7634411" cy="4770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just" defTabSz="8890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2000" b="1" u="sng" kern="1200" dirty="0" smtClean="0">
                  <a:solidFill>
                    <a:schemeClr val="accent3"/>
                  </a:solidFill>
                  <a:latin typeface="Verdana" pitchFamily="34" charset="0"/>
                </a:rPr>
                <a:t>Evaluar</a:t>
              </a:r>
              <a:r>
                <a:rPr lang="es-ES" sz="1600" b="1" kern="1200" dirty="0" smtClean="0">
                  <a:latin typeface="Verdana" pitchFamily="34" charset="0"/>
                </a:rPr>
                <a:t> para comprender los procesos subyacentes al déficit.</a:t>
              </a:r>
              <a:endParaRPr lang="es-ES" sz="1600" b="1" kern="1200" dirty="0">
                <a:latin typeface="Verdana" pitchFamily="34" charset="0"/>
              </a:endParaRPr>
            </a:p>
          </p:txBody>
        </p:sp>
      </p:grpSp>
      <p:grpSp>
        <p:nvGrpSpPr>
          <p:cNvPr id="25" name="30 Grupo"/>
          <p:cNvGrpSpPr/>
          <p:nvPr/>
        </p:nvGrpSpPr>
        <p:grpSpPr>
          <a:xfrm>
            <a:off x="1232260" y="908720"/>
            <a:ext cx="7660220" cy="528709"/>
            <a:chOff x="569379" y="811851"/>
            <a:chExt cx="7660220" cy="528709"/>
          </a:xfrm>
        </p:grpSpPr>
        <p:sp>
          <p:nvSpPr>
            <p:cNvPr id="32" name="31 Redondear rectángulo de esquina del mismo lado"/>
            <p:cNvSpPr/>
            <p:nvPr/>
          </p:nvSpPr>
          <p:spPr>
            <a:xfrm rot="5400000">
              <a:off x="4135134" y="-2753904"/>
              <a:ext cx="528709" cy="7660220"/>
            </a:xfrm>
            <a:prstGeom prst="round2SameRect">
              <a:avLst/>
            </a:prstGeom>
          </p:spPr>
          <p:style>
            <a:lnRef idx="2">
              <a:schemeClr val="accent2">
                <a:hueOff val="2179250"/>
                <a:satOff val="2931"/>
                <a:lumOff val="3978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Redondear rectángulo de esquina del mismo lado 4"/>
            <p:cNvSpPr/>
            <p:nvPr/>
          </p:nvSpPr>
          <p:spPr>
            <a:xfrm>
              <a:off x="569379" y="837660"/>
              <a:ext cx="7634411" cy="4770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just" defTabSz="8890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2000" b="1" u="sng" kern="1200" dirty="0" smtClean="0">
                  <a:solidFill>
                    <a:srgbClr val="7030A0"/>
                  </a:solidFill>
                  <a:latin typeface="Verdana" pitchFamily="34" charset="0"/>
                </a:rPr>
                <a:t>Evaluar</a:t>
              </a:r>
              <a:r>
                <a:rPr lang="es-ES" sz="1600" b="1" kern="1200" dirty="0" smtClean="0">
                  <a:latin typeface="Verdana" pitchFamily="34" charset="0"/>
                </a:rPr>
                <a:t> e identificar las fortalezas, debilidades y el estilo de vida </a:t>
              </a:r>
              <a:r>
                <a:rPr lang="es-ES" sz="1600" b="1" kern="1200" dirty="0" err="1" smtClean="0">
                  <a:latin typeface="Verdana" pitchFamily="34" charset="0"/>
                </a:rPr>
                <a:t>premórbido</a:t>
              </a:r>
              <a:r>
                <a:rPr lang="es-ES" sz="1600" b="1" kern="1200" dirty="0" smtClean="0">
                  <a:latin typeface="Verdana" pitchFamily="34" charset="0"/>
                </a:rPr>
                <a:t>.</a:t>
              </a:r>
              <a:endParaRPr lang="es-ES" sz="1600" b="1" kern="1200" dirty="0">
                <a:latin typeface="Verdana" pitchFamily="34" charset="0"/>
              </a:endParaRPr>
            </a:p>
          </p:txBody>
        </p:sp>
      </p:grpSp>
      <p:grpSp>
        <p:nvGrpSpPr>
          <p:cNvPr id="28" name="33 Grupo"/>
          <p:cNvGrpSpPr/>
          <p:nvPr/>
        </p:nvGrpSpPr>
        <p:grpSpPr>
          <a:xfrm>
            <a:off x="1232260" y="1700808"/>
            <a:ext cx="7660220" cy="528709"/>
            <a:chOff x="569379" y="1558225"/>
            <a:chExt cx="7660220" cy="528709"/>
          </a:xfrm>
        </p:grpSpPr>
        <p:sp>
          <p:nvSpPr>
            <p:cNvPr id="35" name="34 Redondear rectángulo de esquina del mismo lado"/>
            <p:cNvSpPr/>
            <p:nvPr/>
          </p:nvSpPr>
          <p:spPr>
            <a:xfrm rot="5400000">
              <a:off x="4135134" y="-2007530"/>
              <a:ext cx="528709" cy="7660220"/>
            </a:xfrm>
            <a:prstGeom prst="round2SameRect">
              <a:avLst/>
            </a:prstGeom>
          </p:spPr>
          <p:style>
            <a:lnRef idx="2">
              <a:schemeClr val="accent2">
                <a:hueOff val="4358500"/>
                <a:satOff val="5861"/>
                <a:lumOff val="795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Redondear rectángulo de esquina del mismo lado 4"/>
            <p:cNvSpPr/>
            <p:nvPr/>
          </p:nvSpPr>
          <p:spPr>
            <a:xfrm>
              <a:off x="569379" y="1584034"/>
              <a:ext cx="7634411" cy="4770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just" defTabSz="8890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2000" b="1" u="sng" kern="1200" dirty="0" smtClean="0">
                  <a:solidFill>
                    <a:srgbClr val="6600FF"/>
                  </a:solidFill>
                  <a:latin typeface="Verdana" pitchFamily="34" charset="0"/>
                </a:rPr>
                <a:t>Evaluar</a:t>
              </a:r>
              <a:r>
                <a:rPr lang="es-ES" sz="1600" b="1" kern="1200" dirty="0" smtClean="0">
                  <a:latin typeface="Verdana" pitchFamily="34" charset="0"/>
                </a:rPr>
                <a:t> completamente las capacidades cognitivas preservadas y alteradas.</a:t>
              </a:r>
              <a:endParaRPr lang="es-ES" sz="1600" b="1" kern="1200" dirty="0">
                <a:latin typeface="Verdana" pitchFamily="34" charset="0"/>
              </a:endParaRPr>
            </a:p>
          </p:txBody>
        </p:sp>
      </p:grpSp>
      <p:grpSp>
        <p:nvGrpSpPr>
          <p:cNvPr id="31" name="36 Grupo"/>
          <p:cNvGrpSpPr/>
          <p:nvPr/>
        </p:nvGrpSpPr>
        <p:grpSpPr>
          <a:xfrm>
            <a:off x="1232260" y="2636912"/>
            <a:ext cx="7660220" cy="528709"/>
            <a:chOff x="569379" y="2304599"/>
            <a:chExt cx="7660220" cy="528709"/>
          </a:xfrm>
        </p:grpSpPr>
        <p:sp>
          <p:nvSpPr>
            <p:cNvPr id="38" name="37 Redondear rectángulo de esquina del mismo lado"/>
            <p:cNvSpPr/>
            <p:nvPr/>
          </p:nvSpPr>
          <p:spPr>
            <a:xfrm rot="5400000">
              <a:off x="4135134" y="-1261156"/>
              <a:ext cx="528709" cy="7660220"/>
            </a:xfrm>
            <a:prstGeom prst="round2SameRect">
              <a:avLst/>
            </a:prstGeom>
          </p:spPr>
          <p:style>
            <a:lnRef idx="2">
              <a:schemeClr val="accent2">
                <a:hueOff val="6537750"/>
                <a:satOff val="8792"/>
                <a:lumOff val="11933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Redondear rectángulo de esquina del mismo lado 4"/>
            <p:cNvSpPr/>
            <p:nvPr/>
          </p:nvSpPr>
          <p:spPr>
            <a:xfrm>
              <a:off x="569379" y="2330408"/>
              <a:ext cx="7634411" cy="4770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just" defTabSz="8890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2000" b="1" u="sng" kern="1200" dirty="0" smtClean="0">
                  <a:solidFill>
                    <a:srgbClr val="00B0F0"/>
                  </a:solidFill>
                  <a:latin typeface="Verdana" pitchFamily="34" charset="0"/>
                </a:rPr>
                <a:t>Evaluar</a:t>
              </a:r>
              <a:r>
                <a:rPr lang="es-ES" sz="1600" b="1" kern="1200" dirty="0" smtClean="0">
                  <a:latin typeface="Verdana" pitchFamily="34" charset="0"/>
                </a:rPr>
                <a:t> las demandas y los apoyos disponibles en el medio ambiente del paciente.</a:t>
              </a:r>
              <a:endParaRPr lang="es-ES" sz="1600" b="1" kern="1200" dirty="0">
                <a:latin typeface="Verdana" pitchFamily="34" charset="0"/>
              </a:endParaRPr>
            </a:p>
          </p:txBody>
        </p:sp>
      </p:grpSp>
      <p:grpSp>
        <p:nvGrpSpPr>
          <p:cNvPr id="34" name="39 Grupo"/>
          <p:cNvGrpSpPr/>
          <p:nvPr/>
        </p:nvGrpSpPr>
        <p:grpSpPr>
          <a:xfrm>
            <a:off x="1232260" y="3429000"/>
            <a:ext cx="7660220" cy="703564"/>
            <a:chOff x="569379" y="3050973"/>
            <a:chExt cx="7660220" cy="703564"/>
          </a:xfrm>
        </p:grpSpPr>
        <p:sp>
          <p:nvSpPr>
            <p:cNvPr id="41" name="40 Redondear rectángulo de esquina del mismo lado"/>
            <p:cNvSpPr/>
            <p:nvPr/>
          </p:nvSpPr>
          <p:spPr>
            <a:xfrm rot="5400000">
              <a:off x="4047707" y="-427355"/>
              <a:ext cx="703564" cy="7660220"/>
            </a:xfrm>
            <a:prstGeom prst="round2SameRect">
              <a:avLst/>
            </a:prstGeom>
          </p:spPr>
          <p:style>
            <a:lnRef idx="2">
              <a:schemeClr val="accent2">
                <a:hueOff val="8717000"/>
                <a:satOff val="11722"/>
                <a:lumOff val="1591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Redondear rectángulo de esquina del mismo lado 4"/>
            <p:cNvSpPr/>
            <p:nvPr/>
          </p:nvSpPr>
          <p:spPr>
            <a:xfrm>
              <a:off x="569380" y="3050973"/>
              <a:ext cx="7625875" cy="6692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just" defTabSz="8890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2000" b="1" u="sng" kern="1200" dirty="0" smtClean="0">
                  <a:solidFill>
                    <a:srgbClr val="00FFFF"/>
                  </a:solidFill>
                  <a:latin typeface="Verdana" pitchFamily="34" charset="0"/>
                </a:rPr>
                <a:t>Evaluar</a:t>
              </a:r>
              <a:r>
                <a:rPr lang="es-ES" sz="1600" b="1" kern="1200" dirty="0" smtClean="0">
                  <a:latin typeface="Verdana" pitchFamily="34" charset="0"/>
                </a:rPr>
                <a:t> el nivel de conciencia y la capacidad de auto regular las emociones y conductas. Favorecer  el auto-monitoreo continuo.</a:t>
              </a:r>
              <a:endParaRPr lang="es-ES" sz="1600" b="1" kern="1200" dirty="0">
                <a:latin typeface="Verdana" pitchFamily="34" charset="0"/>
              </a:endParaRPr>
            </a:p>
          </p:txBody>
        </p:sp>
      </p:grpSp>
      <p:grpSp>
        <p:nvGrpSpPr>
          <p:cNvPr id="37" name="42 Grupo"/>
          <p:cNvGrpSpPr/>
          <p:nvPr/>
        </p:nvGrpSpPr>
        <p:grpSpPr>
          <a:xfrm>
            <a:off x="1232260" y="4293096"/>
            <a:ext cx="7660220" cy="528709"/>
            <a:chOff x="569379" y="3884773"/>
            <a:chExt cx="7660220" cy="528709"/>
          </a:xfrm>
        </p:grpSpPr>
        <p:sp>
          <p:nvSpPr>
            <p:cNvPr id="44" name="43 Redondear rectángulo de esquina del mismo lado"/>
            <p:cNvSpPr/>
            <p:nvPr/>
          </p:nvSpPr>
          <p:spPr>
            <a:xfrm rot="5400000">
              <a:off x="4135134" y="319018"/>
              <a:ext cx="528709" cy="7660220"/>
            </a:xfrm>
            <a:prstGeom prst="round2SameRect">
              <a:avLst/>
            </a:prstGeom>
          </p:spPr>
          <p:style>
            <a:lnRef idx="2">
              <a:schemeClr val="accent2">
                <a:hueOff val="10896249"/>
                <a:satOff val="14653"/>
                <a:lumOff val="19888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Redondear rectángulo de esquina del mismo lado 4"/>
            <p:cNvSpPr/>
            <p:nvPr/>
          </p:nvSpPr>
          <p:spPr>
            <a:xfrm>
              <a:off x="569379" y="3910583"/>
              <a:ext cx="7634411" cy="4770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just" defTabSz="8890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2000" b="1" u="sng" kern="1200" dirty="0" smtClean="0">
                  <a:solidFill>
                    <a:srgbClr val="00CC00"/>
                  </a:solidFill>
                  <a:latin typeface="Verdana" pitchFamily="34" charset="0"/>
                </a:rPr>
                <a:t>Evaluar</a:t>
              </a:r>
              <a:r>
                <a:rPr lang="es-ES" sz="1600" b="1" kern="1200" dirty="0" smtClean="0">
                  <a:latin typeface="Verdana" pitchFamily="34" charset="0"/>
                </a:rPr>
                <a:t> el estilo de afrontamiento y las respuestas emocionales a retos y fracasos cognitivos.</a:t>
              </a:r>
              <a:endParaRPr lang="es-ES" sz="1600" b="1" kern="1200" dirty="0">
                <a:latin typeface="Verdana" pitchFamily="34" charset="0"/>
              </a:endParaRPr>
            </a:p>
          </p:txBody>
        </p:sp>
      </p:grpSp>
      <p:grpSp>
        <p:nvGrpSpPr>
          <p:cNvPr id="40" name="45 Grupo"/>
          <p:cNvGrpSpPr/>
          <p:nvPr/>
        </p:nvGrpSpPr>
        <p:grpSpPr>
          <a:xfrm>
            <a:off x="1232260" y="5060531"/>
            <a:ext cx="7660220" cy="528709"/>
            <a:chOff x="569379" y="4631147"/>
            <a:chExt cx="7660220" cy="528709"/>
          </a:xfrm>
        </p:grpSpPr>
        <p:sp>
          <p:nvSpPr>
            <p:cNvPr id="47" name="46 Redondear rectángulo de esquina del mismo lado"/>
            <p:cNvSpPr/>
            <p:nvPr/>
          </p:nvSpPr>
          <p:spPr>
            <a:xfrm rot="5400000">
              <a:off x="4135134" y="1065392"/>
              <a:ext cx="528709" cy="7660220"/>
            </a:xfrm>
            <a:prstGeom prst="round2SameRect">
              <a:avLst/>
            </a:prstGeom>
          </p:spPr>
          <p:style>
            <a:lnRef idx="2">
              <a:schemeClr val="accent2">
                <a:hueOff val="13075499"/>
                <a:satOff val="17583"/>
                <a:lumOff val="2386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Redondear rectángulo de esquina del mismo lado 4"/>
            <p:cNvSpPr/>
            <p:nvPr/>
          </p:nvSpPr>
          <p:spPr>
            <a:xfrm>
              <a:off x="569379" y="4656957"/>
              <a:ext cx="7634411" cy="4770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just" defTabSz="8890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2000" b="1" u="sng" kern="1200" dirty="0" smtClean="0">
                  <a:solidFill>
                    <a:srgbClr val="FFCC00"/>
                  </a:solidFill>
                  <a:latin typeface="Verdana" pitchFamily="34" charset="0"/>
                </a:rPr>
                <a:t>Evaluar</a:t>
              </a:r>
              <a:r>
                <a:rPr lang="es-ES" sz="1600" b="1" kern="1200" dirty="0" smtClean="0">
                  <a:latin typeface="Verdana" pitchFamily="34" charset="0"/>
                </a:rPr>
                <a:t> la capacidad de aprendizaje y aprovechar las formas de cada individuo para aprender más fácilmente.</a:t>
              </a:r>
              <a:endParaRPr lang="es-ES" sz="1600" b="1" kern="1200" dirty="0">
                <a:latin typeface="Verdana" pitchFamily="34" charset="0"/>
              </a:endParaRPr>
            </a:p>
          </p:txBody>
        </p:sp>
      </p:grpSp>
      <p:grpSp>
        <p:nvGrpSpPr>
          <p:cNvPr id="43" name="49 Grupo"/>
          <p:cNvGrpSpPr/>
          <p:nvPr/>
        </p:nvGrpSpPr>
        <p:grpSpPr>
          <a:xfrm>
            <a:off x="1259632" y="5805264"/>
            <a:ext cx="7660220" cy="1017628"/>
            <a:chOff x="569379" y="5377522"/>
            <a:chExt cx="7660220" cy="1017628"/>
          </a:xfrm>
        </p:grpSpPr>
        <p:sp>
          <p:nvSpPr>
            <p:cNvPr id="51" name="50 Redondear rectángulo de esquina del mismo lado"/>
            <p:cNvSpPr/>
            <p:nvPr/>
          </p:nvSpPr>
          <p:spPr>
            <a:xfrm rot="5400000">
              <a:off x="3890675" y="2056226"/>
              <a:ext cx="1017628" cy="7660220"/>
            </a:xfrm>
            <a:prstGeom prst="round2SameRect">
              <a:avLst/>
            </a:prstGeom>
          </p:spPr>
          <p:style>
            <a:lnRef idx="2">
              <a:schemeClr val="accent2">
                <a:hueOff val="15254749"/>
                <a:satOff val="20514"/>
                <a:lumOff val="27843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Redondear rectángulo de esquina del mismo lado 4"/>
            <p:cNvSpPr/>
            <p:nvPr/>
          </p:nvSpPr>
          <p:spPr>
            <a:xfrm>
              <a:off x="569380" y="5427199"/>
              <a:ext cx="7610543" cy="91827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just" defTabSz="8890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2000" b="1" u="sng" kern="1200" dirty="0" smtClean="0">
                  <a:solidFill>
                    <a:srgbClr val="CC3300"/>
                  </a:solidFill>
                  <a:latin typeface="Verdana" pitchFamily="34" charset="0"/>
                </a:rPr>
                <a:t>Evaluar</a:t>
              </a:r>
              <a:r>
                <a:rPr lang="es-ES" sz="1600" b="1" kern="1200" dirty="0" smtClean="0">
                  <a:latin typeface="Verdana" pitchFamily="34" charset="0"/>
                </a:rPr>
                <a:t> el grado de comprensión que tiene la familia con respecto a la/s dificultades cognitivas y conductuales. La naturaleza y la cantidad de apoyo que pueden brindar hacia el tratamiento.</a:t>
              </a:r>
              <a:endParaRPr lang="es-ES" sz="1600" b="1" kern="1200" dirty="0">
                <a:latin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685142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000"/>
                            </p:stCondLst>
                            <p:childTnLst>
                              <p:par>
                                <p:cTn id="17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000"/>
                            </p:stCondLst>
                            <p:childTnLst>
                              <p:par>
                                <p:cTn id="20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27584" y="548680"/>
            <a:ext cx="7859216" cy="5904656"/>
          </a:xfrm>
        </p:spPr>
        <p:txBody>
          <a:bodyPr>
            <a:noAutofit/>
          </a:bodyPr>
          <a:lstStyle/>
          <a:p>
            <a:r>
              <a:rPr lang="es-AR" dirty="0" smtClean="0"/>
              <a:t>Las más recientes teorías sobre la adicción sugieren que los mecanismos </a:t>
            </a:r>
            <a:r>
              <a:rPr lang="es-AR" dirty="0" err="1" smtClean="0"/>
              <a:t>neurocognitivos</a:t>
            </a:r>
            <a:r>
              <a:rPr lang="es-AR" dirty="0" smtClean="0"/>
              <a:t>, como el </a:t>
            </a:r>
            <a:r>
              <a:rPr lang="es-AR" dirty="0" smtClean="0"/>
              <a:t>procesamiento atencional</a:t>
            </a:r>
            <a:r>
              <a:rPr lang="es-AR" dirty="0" smtClean="0"/>
              <a:t>, control cognitivo y procesamiento de la recompensa, desempeñan un papel clave en el desarrollo </a:t>
            </a:r>
            <a:r>
              <a:rPr lang="es-AR" dirty="0" smtClean="0"/>
              <a:t>y mantenimiento </a:t>
            </a:r>
            <a:r>
              <a:rPr lang="es-AR" dirty="0" smtClean="0"/>
              <a:t>de la </a:t>
            </a:r>
            <a:r>
              <a:rPr lang="es-AR" dirty="0" smtClean="0"/>
              <a:t>adicción</a:t>
            </a:r>
          </a:p>
          <a:p>
            <a:r>
              <a:rPr lang="es-AR" dirty="0" smtClean="0"/>
              <a:t>En último término, la adicción (con o sin sustancias) se sustenta en la alteración de </a:t>
            </a:r>
            <a:r>
              <a:rPr lang="es-AR" dirty="0" smtClean="0"/>
              <a:t>los procesos </a:t>
            </a:r>
            <a:r>
              <a:rPr lang="es-AR" dirty="0" smtClean="0"/>
              <a:t>cerebrales de toma de decisiones.</a:t>
            </a:r>
            <a:endParaRPr lang="es-AR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AR" dirty="0" smtClean="0"/>
              <a:t>    </a:t>
            </a:r>
            <a:r>
              <a:rPr lang="es-AR" sz="3600" dirty="0" smtClean="0"/>
              <a:t>Aunque </a:t>
            </a:r>
            <a:r>
              <a:rPr lang="es-AR" sz="3600" dirty="0" smtClean="0"/>
              <a:t>aún son pocos, diversos estudios </a:t>
            </a:r>
            <a:r>
              <a:rPr lang="es-AR" sz="3600" dirty="0" smtClean="0"/>
              <a:t>sugieren que </a:t>
            </a:r>
            <a:r>
              <a:rPr lang="es-AR" sz="3600" dirty="0" smtClean="0"/>
              <a:t>la intervención para mejorar el funcionamiento cognitivo de los pacientes adictivos puede mejorar su </a:t>
            </a:r>
            <a:r>
              <a:rPr lang="es-AR" sz="3600" dirty="0" smtClean="0"/>
              <a:t>aprovechamiento de </a:t>
            </a:r>
            <a:r>
              <a:rPr lang="es-AR" sz="3600" dirty="0" smtClean="0"/>
              <a:t>terapias de eficacia bien establecida, como la de prevención de recaídas.</a:t>
            </a:r>
            <a:endParaRPr lang="es-AR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99592" y="908720"/>
            <a:ext cx="7787208" cy="54726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AR" dirty="0" smtClean="0"/>
              <a:t>   El </a:t>
            </a:r>
            <a:r>
              <a:rPr lang="es-AR" dirty="0" smtClean="0"/>
              <a:t>trastorno de las funciones ejecutivas puede tener diversos orígenes, pero sean cuales </a:t>
            </a:r>
            <a:r>
              <a:rPr lang="es-AR" dirty="0" smtClean="0"/>
              <a:t>sean, representan </a:t>
            </a:r>
            <a:r>
              <a:rPr lang="es-AR" dirty="0" smtClean="0"/>
              <a:t>un factor de vulnerabilidad ante las adicciones. </a:t>
            </a:r>
            <a:endParaRPr lang="es-AR" dirty="0" smtClean="0"/>
          </a:p>
          <a:p>
            <a:pPr>
              <a:buNone/>
            </a:pPr>
            <a:r>
              <a:rPr lang="es-AR" dirty="0" smtClean="0"/>
              <a:t>   El </a:t>
            </a:r>
            <a:r>
              <a:rPr lang="es-AR" dirty="0" smtClean="0"/>
              <a:t>consumo crónico de drogas causa deterioro en diferentes </a:t>
            </a:r>
            <a:r>
              <a:rPr lang="es-AR" dirty="0" smtClean="0"/>
              <a:t>funciones neuropsicológicas</a:t>
            </a:r>
            <a:r>
              <a:rPr lang="es-AR" dirty="0" smtClean="0"/>
              <a:t>, no sólo en las funciones ejecutivas, es por ello que la intervención neuropsicológica debe considerarse parte </a:t>
            </a:r>
            <a:r>
              <a:rPr lang="es-AR" dirty="0" smtClean="0"/>
              <a:t>del tratamiento </a:t>
            </a:r>
            <a:r>
              <a:rPr lang="es-AR" dirty="0" smtClean="0"/>
              <a:t>de las adicciones.</a:t>
            </a:r>
            <a:endParaRPr lang="es-AR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Tema1">
  <a:themeElements>
    <a:clrScheme name="Papel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Intermedio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Intermedio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309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2309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Solsticio">
  <a:themeElements>
    <a:clrScheme name="Solsti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745</TotalTime>
  <Words>815</Words>
  <Application>Microsoft Office PowerPoint</Application>
  <PresentationFormat>Presentación en pantalla (4:3)</PresentationFormat>
  <Paragraphs>65</Paragraphs>
  <Slides>24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4</vt:i4>
      </vt:variant>
      <vt:variant>
        <vt:lpstr>Títulos de diapositiva</vt:lpstr>
      </vt:variant>
      <vt:variant>
        <vt:i4>24</vt:i4>
      </vt:variant>
    </vt:vector>
  </HeadingPairs>
  <TitlesOfParts>
    <vt:vector size="28" baseType="lpstr">
      <vt:lpstr>Tema1</vt:lpstr>
      <vt:lpstr>2309</vt:lpstr>
      <vt:lpstr>1_2309</vt:lpstr>
      <vt:lpstr>Solsticio</vt:lpstr>
      <vt:lpstr>LIC. ELENA C. CASTRO GONZÁLEZ Psicopedagoga – Reg.9998.85 – USAL Psicopedagoga Forense Neuropsicóloga - Esp. En Terapia Neurocognitiva Diplomada en Neurorehabilitación  Cognitiva Neurociencia cognitiva aplicada Doctorando en Psicología con orientación en Neurociencia Cognitiva - Universidad Maimónides   Directora de Génesis – Centro Integral de Neurociencias y Salud Mental Miembro del Comité Nacional de la Asociación Neuropsiquiátrica Argentina Miembro de la Sociedad Neuropsicológica Argentina (SONEPSA) Ex -Supervisora del Centro Nro. 1 de Salud Mental – Dr. Hugo Rosarios - Ex - Miembro del Equipo de TGI (trastornos graves de la infancia) del Hospital Álvarez Ex - Miembro del Centro de Neurología de la conducta y neuropsiquiatría - Facultad de Medicina UBA - Servicio de Neurología Hospital de Clínicas “José de San Martín”    </vt:lpstr>
      <vt:lpstr>   TERAPIA DE   REHABILITACIÓN Y ESTIMULACIÓN   NEUROCOGNITIVA</vt:lpstr>
      <vt:lpstr>Diapositiva 3</vt:lpstr>
      <vt:lpstr>  PRINCIPIOS BÁSICOS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PUNTO DE PARTIDA </vt:lpstr>
      <vt:lpstr>DERIVACIÓN </vt:lpstr>
      <vt:lpstr>EVALUACIÓN NEUROPSICOLÓGICA</vt:lpstr>
      <vt:lpstr>Diapositiva 16</vt:lpstr>
      <vt:lpstr>Diapositiva 17</vt:lpstr>
      <vt:lpstr>En dicha función utilizamos una aproximación combinada entre:</vt:lpstr>
      <vt:lpstr>PLAN DE TRATAMIENTO Programas realmente  personalizados son imprescindibles.  </vt:lpstr>
      <vt:lpstr>El tratamiento maneja tiempos diferentes en cada individuo, en relación a los resultados de cada evaluación</vt:lpstr>
      <vt:lpstr>Las evaluaciones internas del profesional a cargo del paciente  deben ser diarias, informándose cada mes y manteniendo al tanto de los progresos y dificultades tanto a los profesionales que lo derivaron como a la familia cuando lo requieran.</vt:lpstr>
      <vt:lpstr>Las etapas pueden establecerse con algo de anticipación, pero debe informarse que los tiempos de cambio/avance en laT.R.E.N. variarán en relación a cada paciente.</vt:lpstr>
      <vt:lpstr>Las herramientas de trabajo forman parte de un grupo de actividades probadas y comprobadas pero cada paciente tendrá aquellas que luego de una práctica le hayan sido más beneficiosas. Esto, desde ya, no es siempre igual. </vt:lpstr>
      <vt:lpstr>Muchas gracias por haberme prestado su atención.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</dc:creator>
  <cp:lastModifiedBy>maria</cp:lastModifiedBy>
  <cp:revision>21</cp:revision>
  <dcterms:created xsi:type="dcterms:W3CDTF">2017-04-19T00:55:44Z</dcterms:created>
  <dcterms:modified xsi:type="dcterms:W3CDTF">2017-04-19T23:43:03Z</dcterms:modified>
</cp:coreProperties>
</file>