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1" r:id="rId1"/>
  </p:sldMasterIdLst>
  <p:sldIdLst>
    <p:sldId id="256" r:id="rId2"/>
    <p:sldId id="266" r:id="rId3"/>
    <p:sldId id="267" r:id="rId4"/>
    <p:sldId id="265" r:id="rId5"/>
    <p:sldId id="268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50" autoAdjust="0"/>
    <p:restoredTop sz="94660"/>
  </p:normalViewPr>
  <p:slideViewPr>
    <p:cSldViewPr snapToGrid="0">
      <p:cViewPr>
        <p:scale>
          <a:sx n="66" d="100"/>
          <a:sy n="66" d="100"/>
        </p:scale>
        <p:origin x="10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711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791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595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8738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230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710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350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505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188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012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34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546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81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9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38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506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882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2555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dirty="0"/>
              <a:t>Memoria adictiva en prevención de recaídas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AR" dirty="0"/>
              <a:t>Un protocolo EMDR para adicciones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006185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Etapa 3: procesando la memoria adictiva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12- Volver a realizar escaneo corporal. Aplicar EB hasta que no haya sensaciones físicas relacionadas al </a:t>
            </a:r>
            <a:r>
              <a:rPr lang="es-A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sentimiento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13- Procesar la </a:t>
            </a:r>
            <a:r>
              <a:rPr lang="es-A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necesidad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del </a:t>
            </a:r>
            <a:r>
              <a:rPr lang="es-A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sentimiento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deseado: obtener niveles SUDS del sentimiento no conectado con la conducta (</a:t>
            </a:r>
            <a:r>
              <a:rPr lang="es-A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¿podes sentir el deseo de pertenecer, sentirte importante…?)</a:t>
            </a:r>
          </a:p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14- Aplicar EB hasta que el SUD baje a 0-1</a:t>
            </a:r>
          </a:p>
        </p:txBody>
      </p:sp>
    </p:spTree>
    <p:extLst>
      <p:ext uri="{BB962C8B-B14F-4D97-AF65-F5344CB8AC3E}">
        <p14:creationId xmlns:p14="http://schemas.microsoft.com/office/powerpoint/2010/main" val="37468537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Etapa 4: procesar la creencia negativa subyacente al </a:t>
            </a:r>
            <a:r>
              <a:rPr lang="es-AR" i="1" dirty="0"/>
              <a:t>sentimiento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15- Identificar la creencia negativa que  subyace detrás de la necesidad de ese estado </a:t>
            </a:r>
          </a:p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16- Intentar identificar </a:t>
            </a:r>
            <a:r>
              <a:rPr lang="es-A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escena fundante o primordial (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recuerdo más arcaico donde se instalaron esas creencias).</a:t>
            </a:r>
          </a:p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Continuar con protocolo standard.</a:t>
            </a:r>
          </a:p>
        </p:txBody>
      </p:sp>
    </p:spTree>
    <p:extLst>
      <p:ext uri="{BB962C8B-B14F-4D97-AF65-F5344CB8AC3E}">
        <p14:creationId xmlns:p14="http://schemas.microsoft.com/office/powerpoint/2010/main" val="24540292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Etapa 5: procesar la creencia negativa causada por el </a:t>
            </a:r>
            <a:r>
              <a:rPr lang="es-AR" i="1" dirty="0"/>
              <a:t>sentimiento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Determinar la creencia negativa que fue creada como resultado de la conducta adictiva</a:t>
            </a:r>
          </a:p>
          <a:p>
            <a:pPr>
              <a:buFontTx/>
              <a:buChar char="-"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Utilizar nuevamente protocolo standard</a:t>
            </a:r>
          </a:p>
        </p:txBody>
      </p:sp>
    </p:spTree>
    <p:extLst>
      <p:ext uri="{BB962C8B-B14F-4D97-AF65-F5344CB8AC3E}">
        <p14:creationId xmlns:p14="http://schemas.microsoft.com/office/powerpoint/2010/main" val="18699392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/>
              <a:t>Etapa 6: PROCESAR IMÁGENES Y COGNICIONES NEGATIVAS CAUSADAS POR LA CONDUCTA GENERADORA DEL </a:t>
            </a:r>
            <a:r>
              <a:rPr lang="es-AR" i="1" dirty="0"/>
              <a:t>SENTIMIENTO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Identificar las imágenes o recuerdos relacionados con ansiedad o expectativas sobre una recaída</a:t>
            </a:r>
          </a:p>
          <a:p>
            <a:pPr>
              <a:buFontTx/>
              <a:buChar char="-"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Procesar las imágenes identificadas con protocolo standard.</a:t>
            </a:r>
          </a:p>
        </p:txBody>
      </p:sp>
    </p:spTree>
    <p:extLst>
      <p:ext uri="{BB962C8B-B14F-4D97-AF65-F5344CB8AC3E}">
        <p14:creationId xmlns:p14="http://schemas.microsoft.com/office/powerpoint/2010/main" val="4135103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4264373" cy="2362200"/>
          </a:xfrm>
        </p:spPr>
        <p:txBody>
          <a:bodyPr/>
          <a:lstStyle/>
          <a:p>
            <a:endParaRPr lang="es-AR" dirty="0"/>
          </a:p>
        </p:txBody>
      </p:sp>
      <p:pic>
        <p:nvPicPr>
          <p:cNvPr id="6" name="Marcador de posición de imagen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1256" r="31256"/>
          <a:stretch>
            <a:fillRect/>
          </a:stretch>
        </p:blipFill>
        <p:spPr>
          <a:xfrm>
            <a:off x="5834743" y="275772"/>
            <a:ext cx="6212114" cy="6582228"/>
          </a:xfrm>
        </p:spPr>
      </p:pic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913794" y="609600"/>
            <a:ext cx="4369406" cy="5181600"/>
          </a:xfrm>
        </p:spPr>
        <p:txBody>
          <a:bodyPr/>
          <a:lstStyle/>
          <a:p>
            <a:r>
              <a:rPr lang="es-AR" dirty="0"/>
              <a:t>Estudio realizado en hospital psiquiátrico regional de Alemania</a:t>
            </a:r>
          </a:p>
          <a:p>
            <a:endParaRPr lang="es-AR" dirty="0"/>
          </a:p>
          <a:p>
            <a:r>
              <a:rPr lang="es-AR" i="1" dirty="0"/>
              <a:t>EMDR </a:t>
            </a:r>
            <a:r>
              <a:rPr lang="es-AR" i="1" dirty="0" err="1"/>
              <a:t>Reprocessing</a:t>
            </a:r>
            <a:r>
              <a:rPr lang="es-AR" i="1" dirty="0"/>
              <a:t> of </a:t>
            </a:r>
            <a:r>
              <a:rPr lang="es-AR" i="1" dirty="0" err="1"/>
              <a:t>the</a:t>
            </a:r>
            <a:r>
              <a:rPr lang="es-AR" i="1" dirty="0"/>
              <a:t> </a:t>
            </a:r>
            <a:r>
              <a:rPr lang="es-AR" i="1" dirty="0" err="1"/>
              <a:t>addiction</a:t>
            </a:r>
            <a:r>
              <a:rPr lang="es-AR" i="1" dirty="0"/>
              <a:t> </a:t>
            </a:r>
            <a:r>
              <a:rPr lang="es-AR" i="1" dirty="0" err="1"/>
              <a:t>memory</a:t>
            </a:r>
            <a:r>
              <a:rPr lang="es-AR" i="1" dirty="0"/>
              <a:t>: </a:t>
            </a:r>
            <a:r>
              <a:rPr lang="es-AR" i="1" dirty="0" err="1"/>
              <a:t>Pretreatment</a:t>
            </a:r>
            <a:r>
              <a:rPr lang="es-AR" i="1" dirty="0"/>
              <a:t>, </a:t>
            </a:r>
            <a:r>
              <a:rPr lang="es-AR" i="1" dirty="0" err="1"/>
              <a:t>posttreatment</a:t>
            </a:r>
            <a:r>
              <a:rPr lang="es-AR" i="1" dirty="0"/>
              <a:t>, </a:t>
            </a:r>
            <a:r>
              <a:rPr lang="es-AR" i="1" dirty="0" err="1"/>
              <a:t>an</a:t>
            </a:r>
            <a:r>
              <a:rPr lang="es-AR" i="1" dirty="0"/>
              <a:t> 1- </a:t>
            </a:r>
            <a:r>
              <a:rPr lang="es-AR" i="1" dirty="0" err="1"/>
              <a:t>month</a:t>
            </a:r>
            <a:r>
              <a:rPr lang="es-AR" i="1" dirty="0"/>
              <a:t> </a:t>
            </a:r>
            <a:r>
              <a:rPr lang="es-AR" i="1" dirty="0" err="1"/>
              <a:t>follow</a:t>
            </a:r>
            <a:r>
              <a:rPr lang="es-AR" i="1" dirty="0"/>
              <a:t>-up</a:t>
            </a:r>
          </a:p>
          <a:p>
            <a:r>
              <a:rPr lang="es-AR" dirty="0"/>
              <a:t>(Michael </a:t>
            </a:r>
            <a:r>
              <a:rPr lang="es-AR" dirty="0" err="1"/>
              <a:t>Hase</a:t>
            </a:r>
            <a:r>
              <a:rPr lang="es-AR" dirty="0"/>
              <a:t>, Sabine </a:t>
            </a:r>
            <a:r>
              <a:rPr lang="es-AR" dirty="0" err="1"/>
              <a:t>Schallmayer</a:t>
            </a:r>
            <a:r>
              <a:rPr lang="es-AR" dirty="0"/>
              <a:t>, Martin </a:t>
            </a:r>
            <a:r>
              <a:rPr lang="es-AR" dirty="0" err="1"/>
              <a:t>Sack</a:t>
            </a:r>
            <a:r>
              <a:rPr lang="es-AR" dirty="0"/>
              <a:t>. 2008)</a:t>
            </a:r>
          </a:p>
        </p:txBody>
      </p:sp>
    </p:spTree>
    <p:extLst>
      <p:ext uri="{BB962C8B-B14F-4D97-AF65-F5344CB8AC3E}">
        <p14:creationId xmlns:p14="http://schemas.microsoft.com/office/powerpoint/2010/main" val="12192338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Procesamiento y consolidación de los recuerdos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Memorias declarativas (evocables) se almacenan inicialmente en los </a:t>
            </a:r>
            <a:r>
              <a:rPr lang="es-AR" b="1" dirty="0"/>
              <a:t>hipocampos</a:t>
            </a:r>
            <a:r>
              <a:rPr lang="es-AR" dirty="0"/>
              <a:t> y </a:t>
            </a:r>
            <a:r>
              <a:rPr lang="es-AR" b="1" dirty="0"/>
              <a:t>estructuras límbicas</a:t>
            </a:r>
            <a:r>
              <a:rPr lang="es-AR" dirty="0"/>
              <a:t> relacionadas como “</a:t>
            </a:r>
            <a:r>
              <a:rPr lang="es-AR" b="1" dirty="0"/>
              <a:t>memorias episódicas</a:t>
            </a:r>
            <a:r>
              <a:rPr lang="es-AR" dirty="0"/>
              <a:t>” (en eventos con alta carga emocional, la amígdala vincula estas memorias a emociones)</a:t>
            </a:r>
          </a:p>
          <a:p>
            <a:r>
              <a:rPr lang="es-AR" dirty="0"/>
              <a:t>Con el tiempo (sueño / fase REM), información relevante del evento es extraída de este recuerdo y es transferido a redes de </a:t>
            </a:r>
            <a:r>
              <a:rPr lang="es-AR" b="1" dirty="0"/>
              <a:t>memorias semánticas</a:t>
            </a:r>
            <a:r>
              <a:rPr lang="es-AR" dirty="0"/>
              <a:t> localizadas en la </a:t>
            </a:r>
            <a:r>
              <a:rPr lang="es-AR" b="1" dirty="0" err="1"/>
              <a:t>neocorteza</a:t>
            </a:r>
            <a:r>
              <a:rPr lang="es-AR" dirty="0"/>
              <a:t>.  Aquí es integrada al almacén de conocimiento general y se vuelve disponible para comprender futuros eventos. Una vez hecha la transferencia, la memoria </a:t>
            </a:r>
            <a:r>
              <a:rPr lang="es-AR" dirty="0" err="1"/>
              <a:t>hipocampal</a:t>
            </a:r>
            <a:r>
              <a:rPr lang="es-AR" dirty="0"/>
              <a:t> se torna obsoleta y tanto esta como su afecto asociado pueden liberarse para futuros almacenamientos.</a:t>
            </a:r>
          </a:p>
        </p:txBody>
      </p:sp>
    </p:spTree>
    <p:extLst>
      <p:ext uri="{BB962C8B-B14F-4D97-AF65-F5344CB8AC3E}">
        <p14:creationId xmlns:p14="http://schemas.microsoft.com/office/powerpoint/2010/main" val="36304848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Procesamiento y consolidación de los recuerdos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Fallas: la extracción e información de la episódica no logra ser integrada al </a:t>
            </a:r>
            <a:r>
              <a:rPr lang="es-AR" dirty="0" err="1"/>
              <a:t>neocortex</a:t>
            </a:r>
            <a:endParaRPr lang="es-AR" dirty="0"/>
          </a:p>
          <a:p>
            <a:r>
              <a:rPr lang="es-AR" dirty="0"/>
              <a:t>El individuo no logra “aprender” del evento, no se debilitan ni eliminan los contextos episódicos ni el afecto de dichos recuerdos.</a:t>
            </a:r>
          </a:p>
        </p:txBody>
      </p:sp>
    </p:spTree>
    <p:extLst>
      <p:ext uri="{BB962C8B-B14F-4D97-AF65-F5344CB8AC3E}">
        <p14:creationId xmlns:p14="http://schemas.microsoft.com/office/powerpoint/2010/main" val="5213625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Memoria adictiva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Es un tipo de memoria episódica, similar a la descripta en stress post trauma (</a:t>
            </a:r>
            <a:r>
              <a:rPr lang="es-AR" dirty="0" err="1"/>
              <a:t>Boening</a:t>
            </a:r>
            <a:r>
              <a:rPr lang="es-AR" dirty="0"/>
              <a:t>, 2001)</a:t>
            </a:r>
          </a:p>
          <a:p>
            <a:r>
              <a:rPr lang="es-AR" dirty="0"/>
              <a:t>Debido a la intensidad de la excitación psicofisiológica que ocurre durante un evento traumático, se pueden crear recuerdos que no son alterados o procesados como los recuerdos normales. La fijación de una emoción es una parte central del proceso traumático (Van </a:t>
            </a:r>
            <a:r>
              <a:rPr lang="es-AR" dirty="0" err="1"/>
              <a:t>der</a:t>
            </a:r>
            <a:r>
              <a:rPr lang="es-AR" dirty="0"/>
              <a:t> </a:t>
            </a:r>
            <a:r>
              <a:rPr lang="es-AR" dirty="0" err="1"/>
              <a:t>Kolk</a:t>
            </a:r>
            <a:r>
              <a:rPr lang="es-AR" dirty="0"/>
              <a:t>, 1996)</a:t>
            </a:r>
          </a:p>
          <a:p>
            <a:r>
              <a:rPr lang="es-AR" b="1" dirty="0"/>
              <a:t>No es la cualidad del episodio (placentero – </a:t>
            </a:r>
            <a:r>
              <a:rPr lang="es-AR" b="1" dirty="0" err="1"/>
              <a:t>displacentero</a:t>
            </a:r>
            <a:r>
              <a:rPr lang="es-AR" b="1" dirty="0"/>
              <a:t>) lo que determina la creación de un recuerdo condicionante sino la cantidad de excitación psicofisiológica (intensidad emocional).</a:t>
            </a:r>
          </a:p>
        </p:txBody>
      </p:sp>
    </p:spTree>
    <p:extLst>
      <p:ext uri="{BB962C8B-B14F-4D97-AF65-F5344CB8AC3E}">
        <p14:creationId xmlns:p14="http://schemas.microsoft.com/office/powerpoint/2010/main" val="27615863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/>
              <a:t>Teoria</a:t>
            </a:r>
            <a:r>
              <a:rPr lang="es-AR" dirty="0"/>
              <a:t> del “</a:t>
            </a:r>
            <a:r>
              <a:rPr lang="es-AR" i="1" dirty="0" err="1"/>
              <a:t>feeling-state</a:t>
            </a:r>
            <a:r>
              <a:rPr lang="es-AR" dirty="0"/>
              <a:t>”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b="1" dirty="0"/>
              <a:t>Hipótesis: tres creencias están asociadas a los trastornos por control de impulsos.</a:t>
            </a:r>
          </a:p>
          <a:p>
            <a:r>
              <a:rPr lang="es-AR" b="1" dirty="0"/>
              <a:t>1- Una creencia negativa </a:t>
            </a:r>
            <a:r>
              <a:rPr lang="es-AR" b="1" dirty="0" err="1"/>
              <a:t>preexisente</a:t>
            </a:r>
            <a:r>
              <a:rPr lang="es-AR" b="1" dirty="0"/>
              <a:t> que fundamenta la creación del FS (estas son más difíciles de procesar en principio)</a:t>
            </a:r>
          </a:p>
          <a:p>
            <a:r>
              <a:rPr lang="es-AR" b="1" dirty="0"/>
              <a:t>2- Una positiva creada durante el episodio que instala la memoria adictiva.</a:t>
            </a:r>
          </a:p>
          <a:p>
            <a:r>
              <a:rPr lang="es-AR" b="1" dirty="0"/>
              <a:t>3- Una tercera negativa creada por el descontrol posterior a la instalación del comportamiento adictivo.</a:t>
            </a:r>
          </a:p>
        </p:txBody>
      </p:sp>
    </p:spTree>
    <p:extLst>
      <p:ext uri="{BB962C8B-B14F-4D97-AF65-F5344CB8AC3E}">
        <p14:creationId xmlns:p14="http://schemas.microsoft.com/office/powerpoint/2010/main" val="27868899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Etapa 1: historia y evaluación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1- Obtener historia, frecuencia y contexto de la conducta adictiva</a:t>
            </a:r>
          </a:p>
          <a:p>
            <a:r>
              <a:rPr lang="es-AR" dirty="0"/>
              <a:t>2- Evaluar al paciente y su habilidades para manejar sentimientos negativos si no utiliza sustancias para lograrlo. Si se evalúa labilidad en este aspecto, se procesa primero el dolor, terror o traumas.</a:t>
            </a:r>
          </a:p>
          <a:p>
            <a:pPr marL="0" indent="0">
              <a:buNone/>
            </a:pP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2687403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Etapa 2: preparación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AR" dirty="0"/>
              <a:t>3- Preparar al paciente para </a:t>
            </a:r>
            <a:r>
              <a:rPr lang="es-AR" dirty="0" err="1"/>
              <a:t>protocoo</a:t>
            </a:r>
            <a:r>
              <a:rPr lang="es-AR" dirty="0"/>
              <a:t> EMDR standard: explicación de la técnica, “lugar seguro”, “contenedor”, etc.</a:t>
            </a:r>
          </a:p>
          <a:p>
            <a:pPr marL="0" indent="0">
              <a:buNone/>
            </a:pPr>
            <a:r>
              <a:rPr lang="es-AR" dirty="0"/>
              <a:t>4- Explicar el protocolo actual, incluyendo como memorias fijadas son causales de adicciones a sustancias y conductas.</a:t>
            </a:r>
          </a:p>
          <a:p>
            <a:pPr marL="0" indent="0">
              <a:buNone/>
            </a:pPr>
            <a:r>
              <a:rPr lang="es-AR" dirty="0"/>
              <a:t>5- Explicar como las conductas adictivas también pueden ser usadas para evitar recuerdos y sentimientos.</a:t>
            </a:r>
          </a:p>
        </p:txBody>
      </p:sp>
    </p:spTree>
    <p:extLst>
      <p:ext uri="{BB962C8B-B14F-4D97-AF65-F5344CB8AC3E}">
        <p14:creationId xmlns:p14="http://schemas.microsoft.com/office/powerpoint/2010/main" val="6639803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Etapa 3: procesando la memoria adictiva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913795" y="2096064"/>
            <a:ext cx="10537976" cy="408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AR" dirty="0"/>
              <a:t>6- Identificar los aspectos específicos de la conducta adictiva que tengan mayor intensidad asociada. Por ejemplo, si la adicción es a estimulantes, usualmente procesamos primero las </a:t>
            </a:r>
            <a:r>
              <a:rPr lang="es-AR" dirty="0" err="1"/>
              <a:t>sensaciónes</a:t>
            </a:r>
            <a:r>
              <a:rPr lang="es-AR" dirty="0"/>
              <a:t> de euforia y descontrol; si fuese a depresores, sensaciones de </a:t>
            </a:r>
            <a:r>
              <a:rPr lang="es-AR" dirty="0" err="1"/>
              <a:t>tranquiidad</a:t>
            </a:r>
            <a:r>
              <a:rPr lang="es-AR" dirty="0"/>
              <a:t> y paz. De todos modos, si otros </a:t>
            </a:r>
            <a:r>
              <a:rPr lang="es-AR" i="1" dirty="0"/>
              <a:t>sentimientos*</a:t>
            </a:r>
            <a:r>
              <a:rPr lang="es-AR" dirty="0"/>
              <a:t> son mas intensos, procesar esos primero. </a:t>
            </a:r>
            <a:r>
              <a:rPr lang="es-AR" b="1" dirty="0"/>
              <a:t>El recuerdo desencadenante puede ser la primera vez que se usó, o la mas reciente: cualquiera sea la mas potente</a:t>
            </a:r>
          </a:p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7- Identificar el sentimiento positivo autorreferencial asociado a la conducta adictiva.</a:t>
            </a:r>
          </a:p>
          <a:p>
            <a:pPr marL="0" indent="0">
              <a:buNone/>
            </a:pPr>
            <a:endParaRPr lang="es-A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*(sensación + emoción + </a:t>
            </a:r>
            <a:r>
              <a:rPr lang="es-A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congición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347835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Etapa 3: procesando la memoria adictiva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8- Medir la intensidad de la vinculación entre el </a:t>
            </a:r>
            <a:r>
              <a:rPr lang="es-A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sentimiento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a conducta usando una escala numérica (0-10) [siempre midiendo la </a:t>
            </a:r>
            <a:r>
              <a:rPr lang="es-A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intensdad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este vínculo] Ejemplo: </a:t>
            </a:r>
            <a:r>
              <a:rPr lang="es-A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“cuando te imaginas consumiendo con tus amigos ¿cuan intensa es la sensación de pertenencia?”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9- Localizar e identificar sensaciones físicas creadas por ese </a:t>
            </a:r>
            <a:r>
              <a:rPr lang="es-A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sentimiento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positivo (hacer </a:t>
            </a:r>
            <a:r>
              <a:rPr lang="es-A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scaning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físico).</a:t>
            </a:r>
          </a:p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10- Hacer al paciente visualizarse en la conducta adictiva, junto con los </a:t>
            </a:r>
            <a:r>
              <a:rPr lang="es-A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sentimientos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positivos combinado con la </a:t>
            </a:r>
            <a:r>
              <a:rPr lang="es-A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senación</a:t>
            </a: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física.</a:t>
            </a:r>
          </a:p>
          <a:p>
            <a:pPr marL="0" indent="0">
              <a:buNone/>
            </a:pPr>
            <a:r>
              <a:rPr lang="es-A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11- Estimulación bilateral hasta que los niveles bajen a 0</a:t>
            </a:r>
          </a:p>
        </p:txBody>
      </p:sp>
    </p:spTree>
    <p:extLst>
      <p:ext uri="{BB962C8B-B14F-4D97-AF65-F5344CB8AC3E}">
        <p14:creationId xmlns:p14="http://schemas.microsoft.com/office/powerpoint/2010/main" val="23633565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TM04033921[[fn=Damasco]]</Template>
  <TotalTime>267</TotalTime>
  <Words>879</Words>
  <Application>Microsoft Office PowerPoint</Application>
  <PresentationFormat>Panorámica</PresentationFormat>
  <Paragraphs>52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8" baseType="lpstr">
      <vt:lpstr>Arial</vt:lpstr>
      <vt:lpstr>Bookman Old Style</vt:lpstr>
      <vt:lpstr>Rockwell</vt:lpstr>
      <vt:lpstr>Damask</vt:lpstr>
      <vt:lpstr>Memoria adictiva en prevención de recaídas</vt:lpstr>
      <vt:lpstr>Procesamiento y consolidación de los recuerdos</vt:lpstr>
      <vt:lpstr>Procesamiento y consolidación de los recuerdos</vt:lpstr>
      <vt:lpstr>Memoria adictiva</vt:lpstr>
      <vt:lpstr>Teoria del “feeling-state”</vt:lpstr>
      <vt:lpstr>Etapa 1: historia y evaluación</vt:lpstr>
      <vt:lpstr>Etapa 2: preparación</vt:lpstr>
      <vt:lpstr>Etapa 3: procesando la memoria adictiva</vt:lpstr>
      <vt:lpstr>Etapa 3: procesando la memoria adictiva</vt:lpstr>
      <vt:lpstr>Etapa 3: procesando la memoria adictiva</vt:lpstr>
      <vt:lpstr>Etapa 4: procesar la creencia negativa subyacente al sentimiento</vt:lpstr>
      <vt:lpstr>Etapa 5: procesar la creencia negativa causada por el sentimiento</vt:lpstr>
      <vt:lpstr>Etapa 6: PROCESAR IMÁGENES Y COGNICIONES NEGATIVAS CAUSADAS POR LA CONDUCTA GENERADORA DEL SENTIMIENTO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Memoria adictiva en prevención de recaídas</dc:title>
  <dc:creator>Enrique González Echeverría</dc:creator>
  <cp:lastModifiedBy>Enrique González Echeverría</cp:lastModifiedBy>
  <cp:revision>15</cp:revision>
  <dcterms:created xsi:type="dcterms:W3CDTF">2017-04-20T01:33:35Z</dcterms:created>
  <dcterms:modified xsi:type="dcterms:W3CDTF">2017-04-20T06:01:16Z</dcterms:modified>
</cp:coreProperties>
</file>