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5" r:id="rId11"/>
    <p:sldId id="264" r:id="rId12"/>
    <p:sldId id="267" r:id="rId13"/>
    <p:sldId id="266" r:id="rId14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4660"/>
  </p:normalViewPr>
  <p:slideViewPr>
    <p:cSldViewPr>
      <p:cViewPr varScale="1">
        <p:scale>
          <a:sx n="68" d="100"/>
          <a:sy n="6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EAC9-B659-463C-840C-E4E495D9E073}" type="datetimeFigureOut">
              <a:rPr lang="es-AR" smtClean="0"/>
              <a:t>19/04/2017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3B68F-C9AC-4ED2-8C43-7E876BF1827B}" type="slidenum">
              <a:rPr lang="es-AR" smtClean="0"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EAC9-B659-463C-840C-E4E495D9E073}" type="datetimeFigureOut">
              <a:rPr lang="es-AR" smtClean="0"/>
              <a:t>19/04/2017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3B68F-C9AC-4ED2-8C43-7E876BF1827B}" type="slidenum">
              <a:rPr lang="es-AR" smtClean="0"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EAC9-B659-463C-840C-E4E495D9E073}" type="datetimeFigureOut">
              <a:rPr lang="es-AR" smtClean="0"/>
              <a:t>19/04/2017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3B68F-C9AC-4ED2-8C43-7E876BF1827B}" type="slidenum">
              <a:rPr lang="es-AR" smtClean="0"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EAC9-B659-463C-840C-E4E495D9E073}" type="datetimeFigureOut">
              <a:rPr lang="es-AR" smtClean="0"/>
              <a:t>19/04/2017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3B68F-C9AC-4ED2-8C43-7E876BF1827B}" type="slidenum">
              <a:rPr lang="es-AR" smtClean="0"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EAC9-B659-463C-840C-E4E495D9E073}" type="datetimeFigureOut">
              <a:rPr lang="es-AR" smtClean="0"/>
              <a:t>19/04/2017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3B68F-C9AC-4ED2-8C43-7E876BF1827B}" type="slidenum">
              <a:rPr lang="es-AR" smtClean="0"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EAC9-B659-463C-840C-E4E495D9E073}" type="datetimeFigureOut">
              <a:rPr lang="es-AR" smtClean="0"/>
              <a:t>19/04/2017</a:t>
            </a:fld>
            <a:endParaRPr lang="es-AR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3B68F-C9AC-4ED2-8C43-7E876BF1827B}" type="slidenum">
              <a:rPr lang="es-AR" smtClean="0"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EAC9-B659-463C-840C-E4E495D9E073}" type="datetimeFigureOut">
              <a:rPr lang="es-AR" smtClean="0"/>
              <a:t>19/04/2017</a:t>
            </a:fld>
            <a:endParaRPr lang="es-AR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3B68F-C9AC-4ED2-8C43-7E876BF1827B}" type="slidenum">
              <a:rPr lang="es-AR" smtClean="0"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EAC9-B659-463C-840C-E4E495D9E073}" type="datetimeFigureOut">
              <a:rPr lang="es-AR" smtClean="0"/>
              <a:t>19/04/2017</a:t>
            </a:fld>
            <a:endParaRPr lang="es-AR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3B68F-C9AC-4ED2-8C43-7E876BF1827B}" type="slidenum">
              <a:rPr lang="es-AR" smtClean="0"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EAC9-B659-463C-840C-E4E495D9E073}" type="datetimeFigureOut">
              <a:rPr lang="es-AR" smtClean="0"/>
              <a:t>19/04/2017</a:t>
            </a:fld>
            <a:endParaRPr lang="es-AR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3B68F-C9AC-4ED2-8C43-7E876BF1827B}" type="slidenum">
              <a:rPr lang="es-AR" smtClean="0"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EAC9-B659-463C-840C-E4E495D9E073}" type="datetimeFigureOut">
              <a:rPr lang="es-AR" smtClean="0"/>
              <a:t>19/04/2017</a:t>
            </a:fld>
            <a:endParaRPr lang="es-AR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3B68F-C9AC-4ED2-8C43-7E876BF1827B}" type="slidenum">
              <a:rPr lang="es-AR" smtClean="0"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EAC9-B659-463C-840C-E4E495D9E073}" type="datetimeFigureOut">
              <a:rPr lang="es-AR" smtClean="0"/>
              <a:t>19/04/2017</a:t>
            </a:fld>
            <a:endParaRPr lang="es-AR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3B68F-C9AC-4ED2-8C43-7E876BF1827B}" type="slidenum">
              <a:rPr lang="es-AR" smtClean="0"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6EAC9-B659-463C-840C-E4E495D9E073}" type="datetimeFigureOut">
              <a:rPr lang="es-AR" smtClean="0"/>
              <a:t>19/04/2017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3B68F-C9AC-4ED2-8C43-7E876BF1827B}" type="slidenum">
              <a:rPr lang="es-AR" smtClean="0"/>
              <a:t>‹Nº›</a:t>
            </a:fld>
            <a:endParaRPr lang="es-A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920880" cy="1656184"/>
          </a:xfrm>
        </p:spPr>
        <p:txBody>
          <a:bodyPr>
            <a:normAutofit fontScale="90000"/>
          </a:bodyPr>
          <a:lstStyle/>
          <a:p>
            <a:r>
              <a:rPr lang="es-AR" sz="3600" dirty="0"/>
              <a:t> </a:t>
            </a:r>
            <a:br>
              <a:rPr lang="es-AR" sz="3600" dirty="0"/>
            </a:br>
            <a:r>
              <a:rPr lang="es-AR" sz="3600" b="1" dirty="0"/>
              <a:t>Características del abordaje integral en individuos dependientes de drogas con </a:t>
            </a:r>
            <a:r>
              <a:rPr lang="es-AR" sz="3600" b="1" dirty="0" smtClean="0"/>
              <a:t>trastornos </a:t>
            </a:r>
            <a:r>
              <a:rPr lang="es-AR" sz="3600" b="1" dirty="0"/>
              <a:t>psiquiátricos asociados</a:t>
            </a:r>
            <a:r>
              <a:rPr lang="es-AR" dirty="0"/>
              <a:t/>
            </a:r>
            <a:br>
              <a:rPr lang="es-AR" dirty="0"/>
            </a:br>
            <a:endParaRPr lang="es-AR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95536" y="1988840"/>
            <a:ext cx="7992888" cy="3816424"/>
          </a:xfrm>
        </p:spPr>
        <p:txBody>
          <a:bodyPr>
            <a:normAutofit fontScale="92500" lnSpcReduction="20000"/>
          </a:bodyPr>
          <a:lstStyle/>
          <a:p>
            <a:pPr lvl="0"/>
            <a:endParaRPr lang="es-AR" dirty="0" smtClean="0">
              <a:solidFill>
                <a:schemeClr val="tx1"/>
              </a:solidFill>
            </a:endParaRPr>
          </a:p>
          <a:p>
            <a:pPr lvl="0" algn="l"/>
            <a:r>
              <a:rPr lang="es-AR" b="1" dirty="0" smtClean="0">
                <a:solidFill>
                  <a:schemeClr val="tx1"/>
                </a:solidFill>
              </a:rPr>
              <a:t>Único equipo</a:t>
            </a:r>
            <a:r>
              <a:rPr lang="es-AR" dirty="0" smtClean="0">
                <a:solidFill>
                  <a:schemeClr val="tx1"/>
                </a:solidFill>
              </a:rPr>
              <a:t>: *Mejor </a:t>
            </a:r>
            <a:r>
              <a:rPr lang="es-AR" dirty="0">
                <a:solidFill>
                  <a:schemeClr val="tx1"/>
                </a:solidFill>
              </a:rPr>
              <a:t>coordinación</a:t>
            </a:r>
          </a:p>
          <a:p>
            <a:pPr lvl="0"/>
            <a:r>
              <a:rPr lang="es-AR" dirty="0" smtClean="0">
                <a:solidFill>
                  <a:schemeClr val="tx1"/>
                </a:solidFill>
              </a:rPr>
              <a:t>	*Se </a:t>
            </a:r>
            <a:r>
              <a:rPr lang="es-AR" dirty="0">
                <a:solidFill>
                  <a:schemeClr val="tx1"/>
                </a:solidFill>
              </a:rPr>
              <a:t>evitan mensajes </a:t>
            </a:r>
            <a:r>
              <a:rPr lang="es-AR" dirty="0" smtClean="0">
                <a:solidFill>
                  <a:schemeClr val="tx1"/>
                </a:solidFill>
              </a:rPr>
              <a:t>erróneos</a:t>
            </a:r>
            <a:endParaRPr lang="es-AR" dirty="0">
              <a:solidFill>
                <a:schemeClr val="tx1"/>
              </a:solidFill>
            </a:endParaRPr>
          </a:p>
          <a:p>
            <a:pPr algn="l"/>
            <a:r>
              <a:rPr lang="es-AR" b="1" dirty="0">
                <a:solidFill>
                  <a:schemeClr val="tx1"/>
                </a:solidFill>
              </a:rPr>
              <a:t>Intervenciones grupales:</a:t>
            </a:r>
          </a:p>
          <a:p>
            <a:r>
              <a:rPr lang="es-AR" dirty="0">
                <a:solidFill>
                  <a:schemeClr val="tx1"/>
                </a:solidFill>
              </a:rPr>
              <a:t>    *Mejora funcionamiento social</a:t>
            </a:r>
          </a:p>
          <a:p>
            <a:r>
              <a:rPr lang="es-AR" dirty="0">
                <a:solidFill>
                  <a:schemeClr val="tx1"/>
                </a:solidFill>
              </a:rPr>
              <a:t>    *Estrategias de afrontamiento de crisis (deseo de consumir discusiones familiares-situaciones de riesgo)</a:t>
            </a:r>
          </a:p>
          <a:p>
            <a:endParaRPr lang="es-A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>
              <a:buNone/>
            </a:pPr>
            <a:r>
              <a:rPr lang="es-AR" b="1" dirty="0"/>
              <a:t>Hacía la </a:t>
            </a:r>
            <a:r>
              <a:rPr lang="es-AR" b="1" dirty="0" smtClean="0"/>
              <a:t>Red</a:t>
            </a:r>
            <a:endParaRPr lang="es-AR" dirty="0"/>
          </a:p>
          <a:p>
            <a:r>
              <a:rPr lang="es-AR" dirty="0"/>
              <a:t>  *Afianzamiento de recursos personales</a:t>
            </a:r>
          </a:p>
          <a:p>
            <a:r>
              <a:rPr lang="es-AR" dirty="0"/>
              <a:t>  *Rol de </a:t>
            </a:r>
            <a:r>
              <a:rPr lang="es-AR" dirty="0"/>
              <a:t>codependiente</a:t>
            </a:r>
            <a:r>
              <a:rPr lang="es-AR" dirty="0"/>
              <a:t> fuera del círculo </a:t>
            </a:r>
            <a:r>
              <a:rPr lang="es-AR" dirty="0" smtClean="0"/>
              <a:t>adictivo (</a:t>
            </a:r>
            <a:r>
              <a:rPr lang="es-AR" dirty="0"/>
              <a:t>educación sana) y prevención de recaídas</a:t>
            </a:r>
          </a:p>
          <a:p>
            <a:endParaRPr lang="es-A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s-AR" b="1" dirty="0"/>
              <a:t>Aspectos que aparecen para boicotear el tratamiento</a:t>
            </a:r>
            <a:endParaRPr lang="es-AR" dirty="0"/>
          </a:p>
          <a:p>
            <a:pPr>
              <a:buNone/>
            </a:pPr>
            <a:r>
              <a:rPr lang="es-AR" b="1" dirty="0" smtClean="0"/>
              <a:t>1.- por </a:t>
            </a:r>
            <a:r>
              <a:rPr lang="es-AR" b="1" dirty="0"/>
              <a:t>parte del adicto</a:t>
            </a:r>
            <a:endParaRPr lang="es-AR" dirty="0"/>
          </a:p>
          <a:p>
            <a:r>
              <a:rPr lang="es-AR" dirty="0"/>
              <a:t>  *Intolerancia al control familiar o de la red </a:t>
            </a:r>
            <a:r>
              <a:rPr lang="es-AR" dirty="0" smtClean="0"/>
              <a:t>	respecto </a:t>
            </a:r>
            <a:r>
              <a:rPr lang="es-AR" dirty="0"/>
              <a:t>a salidas </a:t>
            </a:r>
            <a:r>
              <a:rPr lang="es-AR" dirty="0" smtClean="0"/>
              <a:t>manejo </a:t>
            </a:r>
            <a:r>
              <a:rPr lang="es-AR" dirty="0"/>
              <a:t>de </a:t>
            </a:r>
            <a:r>
              <a:rPr lang="es-AR" dirty="0" smtClean="0"/>
              <a:t>dinero, etc.</a:t>
            </a:r>
            <a:endParaRPr lang="es-AR" dirty="0"/>
          </a:p>
          <a:p>
            <a:r>
              <a:rPr lang="es-AR" dirty="0"/>
              <a:t>  *Excesiva confianza en sus posibilidades para </a:t>
            </a:r>
            <a:r>
              <a:rPr lang="es-AR" dirty="0" smtClean="0"/>
              <a:t>	enfrentar </a:t>
            </a:r>
            <a:r>
              <a:rPr lang="es-AR" dirty="0"/>
              <a:t>situaciones de riesgo</a:t>
            </a:r>
          </a:p>
          <a:p>
            <a:r>
              <a:rPr lang="es-AR" dirty="0"/>
              <a:t>  *</a:t>
            </a:r>
            <a:r>
              <a:rPr lang="es-AR" dirty="0" smtClean="0"/>
              <a:t>Reincidir </a:t>
            </a:r>
            <a:r>
              <a:rPr lang="es-AR" dirty="0"/>
              <a:t>en los aspectos de la conducta de 	</a:t>
            </a:r>
            <a:r>
              <a:rPr lang="es-AR" dirty="0" smtClean="0"/>
              <a:t>tipo </a:t>
            </a:r>
            <a:r>
              <a:rPr lang="es-AR" dirty="0"/>
              <a:t>adictiva, en cuanto a las </a:t>
            </a:r>
            <a:r>
              <a:rPr lang="es-AR" dirty="0" smtClean="0"/>
              <a:t>actitudes 	(</a:t>
            </a:r>
            <a:r>
              <a:rPr lang="es-AR" dirty="0"/>
              <a:t>volver a actividades anteriores)</a:t>
            </a:r>
          </a:p>
          <a:p>
            <a:r>
              <a:rPr lang="es-AR" dirty="0"/>
              <a:t>  *Reclamos hacía la familia</a:t>
            </a:r>
          </a:p>
          <a:p>
            <a:endParaRPr lang="es-A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>
              <a:buNone/>
            </a:pPr>
            <a:r>
              <a:rPr lang="es-AR" b="1" dirty="0" smtClean="0"/>
              <a:t>2.- por </a:t>
            </a:r>
            <a:r>
              <a:rPr lang="es-AR" b="1" dirty="0"/>
              <a:t>parte de la familia a:</a:t>
            </a:r>
            <a:endParaRPr lang="es-AR" dirty="0"/>
          </a:p>
          <a:p>
            <a:r>
              <a:rPr lang="es-AR" dirty="0"/>
              <a:t>  *Abandonó del acompañamiento (por </a:t>
            </a:r>
            <a:r>
              <a:rPr lang="es-AR" dirty="0" smtClean="0"/>
              <a:t>	considerado </a:t>
            </a:r>
            <a:r>
              <a:rPr lang="es-AR" dirty="0"/>
              <a:t>curado/ por cansancio/por </a:t>
            </a:r>
            <a:r>
              <a:rPr lang="es-AR" dirty="0" smtClean="0"/>
              <a:t>	ruptura </a:t>
            </a:r>
            <a:r>
              <a:rPr lang="es-AR" dirty="0"/>
              <a:t>del equilibrio familiar)</a:t>
            </a:r>
          </a:p>
          <a:p>
            <a:r>
              <a:rPr lang="es-AR" dirty="0"/>
              <a:t>  *No reconocer los progresos logrados</a:t>
            </a:r>
          </a:p>
          <a:p>
            <a:r>
              <a:rPr lang="es-AR" dirty="0"/>
              <a:t>  *Reclamos / reproches hacia el adicto</a:t>
            </a:r>
          </a:p>
          <a:p>
            <a:endParaRPr lang="es-A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260648"/>
            <a:ext cx="8229600" cy="636957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s-AR" b="1" dirty="0"/>
              <a:t>Actitud del terapeuta</a:t>
            </a:r>
            <a:endParaRPr lang="es-AR" dirty="0"/>
          </a:p>
          <a:p>
            <a:r>
              <a:rPr lang="es-AR" dirty="0"/>
              <a:t>1 </a:t>
            </a:r>
            <a:r>
              <a:rPr lang="es-AR" dirty="0" smtClean="0"/>
              <a:t>.-Activa </a:t>
            </a:r>
            <a:r>
              <a:rPr lang="es-AR" dirty="0"/>
              <a:t>(interviene)</a:t>
            </a:r>
          </a:p>
          <a:p>
            <a:r>
              <a:rPr lang="es-AR" dirty="0" smtClean="0"/>
              <a:t>2.-De </a:t>
            </a:r>
            <a:r>
              <a:rPr lang="es-AR" dirty="0"/>
              <a:t>escucha (el adicto desintoxicado </a:t>
            </a:r>
            <a:r>
              <a:rPr lang="es-AR" dirty="0" smtClean="0"/>
              <a:t>es </a:t>
            </a:r>
            <a:r>
              <a:rPr lang="es-AR" dirty="0"/>
              <a:t>un interlocutor válido)</a:t>
            </a:r>
          </a:p>
          <a:p>
            <a:r>
              <a:rPr lang="es-AR" dirty="0" smtClean="0"/>
              <a:t>3.-Firmeza </a:t>
            </a:r>
            <a:r>
              <a:rPr lang="es-AR" dirty="0"/>
              <a:t>(mantenimiento de encuadre y </a:t>
            </a:r>
            <a:r>
              <a:rPr lang="es-AR" dirty="0"/>
              <a:t>reencuadre</a:t>
            </a:r>
            <a:r>
              <a:rPr lang="es-AR" dirty="0"/>
              <a:t> )</a:t>
            </a:r>
          </a:p>
          <a:p>
            <a:r>
              <a:rPr lang="es-AR" dirty="0" smtClean="0"/>
              <a:t>4.-Promover </a:t>
            </a:r>
            <a:r>
              <a:rPr lang="es-AR" dirty="0"/>
              <a:t>la dinámica </a:t>
            </a:r>
            <a:r>
              <a:rPr lang="es-AR" dirty="0" smtClean="0"/>
              <a:t>grupal. Hacer </a:t>
            </a:r>
            <a:r>
              <a:rPr lang="es-AR" dirty="0"/>
              <a:t>participar al grupo mostrándole lo útil que es eso para los demás (que le dirán sus compañeros, que le dirá a su familia )</a:t>
            </a:r>
          </a:p>
          <a:p>
            <a:r>
              <a:rPr lang="es-AR" dirty="0" smtClean="0"/>
              <a:t>5.-Realizar prescripciones </a:t>
            </a:r>
            <a:r>
              <a:rPr lang="es-AR" dirty="0"/>
              <a:t>que facilitan la recomposición familiar (jerarquías - roles)</a:t>
            </a:r>
          </a:p>
          <a:p>
            <a:r>
              <a:rPr lang="es-AR" dirty="0" smtClean="0"/>
              <a:t>6.-Señalar </a:t>
            </a:r>
            <a:r>
              <a:rPr lang="es-AR" dirty="0"/>
              <a:t>constantemente los progresos y esfuerzos que realiza el adicto en su tratamiento</a:t>
            </a:r>
          </a:p>
          <a:p>
            <a:endParaRPr lang="es-A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es-AR" b="1" dirty="0"/>
              <a:t>Educación sobre abuso de drogas y enfermedad mental</a:t>
            </a:r>
            <a:r>
              <a:rPr lang="es-AR" dirty="0"/>
              <a:t/>
            </a:r>
            <a:br>
              <a:rPr lang="es-AR" dirty="0"/>
            </a:b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endParaRPr lang="es-AR" dirty="0" smtClean="0"/>
          </a:p>
          <a:p>
            <a:endParaRPr lang="es-AR" dirty="0"/>
          </a:p>
          <a:p>
            <a:r>
              <a:rPr lang="es-AR" dirty="0" smtClean="0"/>
              <a:t> </a:t>
            </a:r>
            <a:r>
              <a:rPr lang="es-AR" dirty="0"/>
              <a:t>*Características de los </a:t>
            </a:r>
            <a:r>
              <a:rPr lang="es-AR" dirty="0" smtClean="0"/>
              <a:t>trastornos </a:t>
            </a:r>
            <a:r>
              <a:rPr lang="es-AR" dirty="0"/>
              <a:t>psicológicos</a:t>
            </a:r>
          </a:p>
          <a:p>
            <a:r>
              <a:rPr lang="es-AR" dirty="0"/>
              <a:t>  *Efectos del abuso de drogas sobre </a:t>
            </a:r>
            <a:r>
              <a:rPr lang="es-AR" dirty="0" smtClean="0"/>
              <a:t>el	trastorno </a:t>
            </a:r>
            <a:r>
              <a:rPr lang="es-AR" dirty="0"/>
              <a:t>mental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b="1" dirty="0"/>
              <a:t>Técnicas motivacionales</a:t>
            </a:r>
            <a:r>
              <a:rPr lang="es-AR" dirty="0"/>
              <a:t/>
            </a:r>
            <a:br>
              <a:rPr lang="es-AR" dirty="0"/>
            </a:b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/>
              <a:t> *Ayudar a la supresión del consumo de </a:t>
            </a:r>
            <a:r>
              <a:rPr lang="es-AR" dirty="0" smtClean="0"/>
              <a:t>    	sustancia</a:t>
            </a:r>
            <a:endParaRPr lang="es-AR" dirty="0"/>
          </a:p>
          <a:p>
            <a:r>
              <a:rPr lang="es-AR" dirty="0"/>
              <a:t>  *Identificar metas personales</a:t>
            </a:r>
          </a:p>
          <a:p>
            <a:r>
              <a:rPr lang="es-AR" dirty="0"/>
              <a:t>  *Centrar el tratamiento objetivos a corto </a:t>
            </a:r>
            <a:r>
              <a:rPr lang="es-AR" dirty="0" smtClean="0"/>
              <a:t>	mediano </a:t>
            </a:r>
            <a:r>
              <a:rPr lang="es-AR" dirty="0"/>
              <a:t>y largo plazo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b="1" dirty="0"/>
              <a:t>Estrategias conductuales</a:t>
            </a:r>
            <a:r>
              <a:rPr lang="es-AR" dirty="0"/>
              <a:t/>
            </a:r>
            <a:br>
              <a:rPr lang="es-AR" dirty="0"/>
            </a:b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/>
              <a:t> </a:t>
            </a:r>
            <a:r>
              <a:rPr lang="es-AR" dirty="0" smtClean="0"/>
              <a:t> *</a:t>
            </a:r>
            <a:r>
              <a:rPr lang="es-AR" dirty="0"/>
              <a:t>Baja vulnerabilidad de recaídas</a:t>
            </a:r>
          </a:p>
          <a:p>
            <a:r>
              <a:rPr lang="es-AR" dirty="0"/>
              <a:t>  *Estrategias de afrontamiento</a:t>
            </a:r>
          </a:p>
          <a:p>
            <a:r>
              <a:rPr lang="es-AR" dirty="0"/>
              <a:t>  *Entrenar habilidades sociales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>
              <a:buNone/>
            </a:pPr>
            <a:r>
              <a:rPr lang="es-AR" sz="4000" b="1" dirty="0"/>
              <a:t>Intervenciones </a:t>
            </a:r>
            <a:r>
              <a:rPr lang="es-AR" sz="4000" b="1" dirty="0" smtClean="0"/>
              <a:t>familiares</a:t>
            </a:r>
          </a:p>
          <a:p>
            <a:pPr>
              <a:buNone/>
            </a:pPr>
            <a:endParaRPr lang="es-AR" sz="4000" dirty="0"/>
          </a:p>
          <a:p>
            <a:r>
              <a:rPr lang="es-AR" dirty="0"/>
              <a:t>  *Reducir factores que mantienen consumo</a:t>
            </a:r>
          </a:p>
          <a:p>
            <a:r>
              <a:rPr lang="es-AR" dirty="0"/>
              <a:t>  *Información sobre la problemática</a:t>
            </a:r>
          </a:p>
          <a:p>
            <a:endParaRPr lang="es-A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>
              <a:buNone/>
            </a:pPr>
            <a:r>
              <a:rPr lang="es-AR" sz="4000" b="1" dirty="0"/>
              <a:t>Adecuar </a:t>
            </a:r>
            <a:r>
              <a:rPr lang="es-AR" sz="4000" b="1" dirty="0" smtClean="0"/>
              <a:t>tratamiento </a:t>
            </a:r>
            <a:r>
              <a:rPr lang="es-AR" sz="4000" b="1" dirty="0"/>
              <a:t>a la motivación del </a:t>
            </a:r>
            <a:r>
              <a:rPr lang="es-AR" sz="4000" b="1" dirty="0" smtClean="0"/>
              <a:t>paciente</a:t>
            </a:r>
            <a:endParaRPr lang="es-AR" sz="4000" dirty="0"/>
          </a:p>
          <a:p>
            <a:r>
              <a:rPr lang="es-AR" dirty="0"/>
              <a:t>  *Enganche</a:t>
            </a:r>
          </a:p>
          <a:p>
            <a:r>
              <a:rPr lang="es-AR" dirty="0"/>
              <a:t>  *Persuasión</a:t>
            </a:r>
          </a:p>
          <a:p>
            <a:r>
              <a:rPr lang="es-AR" dirty="0"/>
              <a:t>  *Prevención de recaídas</a:t>
            </a:r>
          </a:p>
          <a:p>
            <a:r>
              <a:rPr lang="es-AR" dirty="0"/>
              <a:t>  *</a:t>
            </a:r>
            <a:r>
              <a:rPr lang="es-AR" dirty="0" smtClean="0"/>
              <a:t>Proyectos</a:t>
            </a:r>
          </a:p>
          <a:p>
            <a:pPr>
              <a:buNone/>
            </a:pPr>
            <a:endParaRPr lang="es-AR" dirty="0"/>
          </a:p>
          <a:p>
            <a:endParaRPr lang="es-A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>
              <a:buNone/>
            </a:pPr>
            <a:r>
              <a:rPr lang="es-AR" b="1" dirty="0"/>
              <a:t>Perspectiva a largo plazo</a:t>
            </a:r>
            <a:endParaRPr lang="es-AR" dirty="0"/>
          </a:p>
          <a:p>
            <a:r>
              <a:rPr lang="es-AR" dirty="0"/>
              <a:t>  *Reconocer y afectar que la </a:t>
            </a:r>
            <a:r>
              <a:rPr lang="es-AR" dirty="0"/>
              <a:t>comorbilidad</a:t>
            </a:r>
            <a:r>
              <a:rPr lang="es-AR" dirty="0"/>
              <a:t> </a:t>
            </a:r>
            <a:r>
              <a:rPr lang="es-AR" dirty="0" smtClean="0"/>
              <a:t>psiquiátrica </a:t>
            </a:r>
            <a:r>
              <a:rPr lang="es-AR" dirty="0"/>
              <a:t>requiere intervenciones a muy largo plazo</a:t>
            </a:r>
          </a:p>
          <a:p>
            <a:endParaRPr lang="es-A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61662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s-AR" b="1" dirty="0"/>
              <a:t>Objetivos </a:t>
            </a:r>
            <a:r>
              <a:rPr lang="es-AR" b="1" dirty="0" smtClean="0"/>
              <a:t>generales</a:t>
            </a:r>
            <a:endParaRPr lang="es-AR" dirty="0"/>
          </a:p>
          <a:p>
            <a:r>
              <a:rPr lang="es-AR" dirty="0"/>
              <a:t>  *Mejorar la calidad de vida del paciente en </a:t>
            </a:r>
            <a:r>
              <a:rPr lang="es-AR" dirty="0" smtClean="0"/>
              <a:t>	sobriedad</a:t>
            </a:r>
            <a:endParaRPr lang="es-AR" dirty="0"/>
          </a:p>
          <a:p>
            <a:r>
              <a:rPr lang="es-AR" dirty="0"/>
              <a:t>  *Revisión del cambio de valores con respecto </a:t>
            </a:r>
            <a:r>
              <a:rPr lang="es-AR" dirty="0" smtClean="0"/>
              <a:t>	a </a:t>
            </a:r>
            <a:r>
              <a:rPr lang="es-AR" dirty="0"/>
              <a:t>las </a:t>
            </a:r>
            <a:r>
              <a:rPr lang="es-AR" dirty="0" smtClean="0"/>
              <a:t>conductas </a:t>
            </a:r>
            <a:r>
              <a:rPr lang="es-AR" dirty="0"/>
              <a:t>adictivas</a:t>
            </a:r>
          </a:p>
          <a:p>
            <a:r>
              <a:rPr lang="es-AR" dirty="0"/>
              <a:t>  *Revisión del plan personal de prevención de </a:t>
            </a:r>
            <a:r>
              <a:rPr lang="es-AR" dirty="0" smtClean="0"/>
              <a:t>	recaídas</a:t>
            </a:r>
            <a:endParaRPr lang="es-AR" dirty="0"/>
          </a:p>
          <a:p>
            <a:r>
              <a:rPr lang="es-AR" dirty="0"/>
              <a:t>  *Adquisición de habilidades sociales</a:t>
            </a:r>
          </a:p>
          <a:p>
            <a:r>
              <a:rPr lang="es-AR" dirty="0"/>
              <a:t>  *Resolución de problemas</a:t>
            </a:r>
          </a:p>
          <a:p>
            <a:r>
              <a:rPr lang="es-AR" dirty="0"/>
              <a:t>  *Aumento de autoconocimiento autoestima </a:t>
            </a:r>
            <a:r>
              <a:rPr lang="es-AR" dirty="0" smtClean="0"/>
              <a:t>	y </a:t>
            </a:r>
            <a:r>
              <a:rPr lang="es-AR" dirty="0"/>
              <a:t>auto confianza</a:t>
            </a:r>
          </a:p>
          <a:p>
            <a:endParaRPr lang="es-A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s-AR" dirty="0" smtClean="0"/>
              <a:t> *Reconocimiento y profundización de 	recursos personales</a:t>
            </a:r>
          </a:p>
          <a:p>
            <a:r>
              <a:rPr lang="es-AR" dirty="0" smtClean="0"/>
              <a:t>  *Conservación del proyecto de vida a corto 	mediano y largo plazo</a:t>
            </a:r>
          </a:p>
          <a:p>
            <a:r>
              <a:rPr lang="es-AR" dirty="0" smtClean="0"/>
              <a:t>  *Espiritualidad</a:t>
            </a:r>
          </a:p>
          <a:p>
            <a:r>
              <a:rPr lang="es-AR" dirty="0" smtClean="0"/>
              <a:t>  *Mejoramiento del estila </a:t>
            </a:r>
            <a:r>
              <a:rPr lang="es-AR" dirty="0" smtClean="0"/>
              <a:t>interaccional</a:t>
            </a:r>
            <a:endParaRPr lang="es-AR" dirty="0" smtClean="0"/>
          </a:p>
          <a:p>
            <a:r>
              <a:rPr lang="es-AR" dirty="0" smtClean="0"/>
              <a:t>  *Lograr un funcionamiento ocupacional (trabajo, estudio, buen uso del tiempo libre, etc.)</a:t>
            </a:r>
            <a:endParaRPr lang="es-A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292</Words>
  <Application>Microsoft Office PowerPoint</Application>
  <PresentationFormat>Presentación en pantalla (4:3)</PresentationFormat>
  <Paragraphs>63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Tema de Office</vt:lpstr>
      <vt:lpstr>  Características del abordaje integral en individuos dependientes de drogas con trastornos psiquiátricos asociados </vt:lpstr>
      <vt:lpstr>Educación sobre abuso de drogas y enfermedad mental </vt:lpstr>
      <vt:lpstr>Técnicas motivacionales </vt:lpstr>
      <vt:lpstr>Estrategias conductuales 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Características del abordaje integral en individuos dependientes de drogas con transitemos psiquiátricos asociados</dc:title>
  <dc:creator>Silvana</dc:creator>
  <cp:lastModifiedBy>Silvana</cp:lastModifiedBy>
  <cp:revision>9</cp:revision>
  <dcterms:created xsi:type="dcterms:W3CDTF">2017-04-20T01:31:12Z</dcterms:created>
  <dcterms:modified xsi:type="dcterms:W3CDTF">2017-04-20T03:09:04Z</dcterms:modified>
</cp:coreProperties>
</file>