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2" r:id="rId7"/>
    <p:sldId id="263" r:id="rId8"/>
    <p:sldId id="260" r:id="rId9"/>
    <p:sldId id="265" r:id="rId10"/>
    <p:sldId id="268" r:id="rId11"/>
    <p:sldId id="267" r:id="rId12"/>
    <p:sldId id="269" r:id="rId13"/>
    <p:sldId id="270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21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7D661-1836-44F7-8FAF-35E8F866ECD3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71CE-B899-4B2B-848D-9F12F0C901B6}" type="datetimeFigureOut">
              <a:rPr lang="en-US" smtClean="0"/>
              <a:t>20/4/17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606D-E5C4-4C2F-8241-EC2663EF1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CF1CA-F464-4B29-B867-EAF8A9B936E3}" type="datetime1">
              <a:rPr lang="en-US" smtClean="0"/>
              <a:pPr/>
              <a:t>20/4/17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6B357-51B9-47D2-A71D-0D06CB03185D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CB827-F132-4DF6-9FB9-4035A4C798EF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2A601-7D32-4ED7-AD1A-974B6DDBDCDC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7B41-4A0C-4639-A132-E5C8F99A4BE8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967FD-6084-4075-993E-77EC8038773F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8B47-74BA-4873-ADAE-EB0120124E83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F52C1-9A39-494C-9977-BBEFAB872C1F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EACE2-EA00-4376-9A66-47ABB8B02CF5}" type="datetime1">
              <a:rPr lang="en-US" smtClean="0"/>
              <a:pPr/>
              <a:t>20/4/17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DA47DADC-55EA-4839-91C8-5BCC0EC06F5C}" type="datetime1">
              <a:rPr lang="en-US" smtClean="0"/>
              <a:pPr/>
              <a:t>20/4/17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513" y="1626755"/>
            <a:ext cx="8623157" cy="27940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err="1" smtClean="0"/>
              <a:t>Gradiva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err="1"/>
              <a:t>C</a:t>
            </a:r>
            <a:r>
              <a:rPr lang="en-US" sz="4000" dirty="0" err="1" smtClean="0"/>
              <a:t>omunidad</a:t>
            </a:r>
            <a:r>
              <a:rPr lang="en-US" sz="4000" dirty="0" smtClean="0"/>
              <a:t> </a:t>
            </a:r>
            <a:r>
              <a:rPr lang="en-US" sz="4000" dirty="0" err="1"/>
              <a:t>T</a:t>
            </a:r>
            <a:r>
              <a:rPr lang="en-US" sz="4000" dirty="0" err="1" smtClean="0"/>
              <a:t>erapeutica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Aspectos</a:t>
            </a:r>
            <a:r>
              <a:rPr lang="en-US" sz="4400" dirty="0" smtClean="0"/>
              <a:t> </a:t>
            </a:r>
            <a:r>
              <a:rPr lang="en-US" sz="4400" dirty="0" err="1" smtClean="0"/>
              <a:t>Clínicos</a:t>
            </a:r>
            <a:r>
              <a:rPr lang="en-US" sz="4400" dirty="0" smtClean="0"/>
              <a:t> de la </a:t>
            </a:r>
            <a:r>
              <a:rPr lang="en-US" sz="4400" dirty="0" err="1" smtClean="0"/>
              <a:t>Internación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dirty="0" smtClean="0"/>
              <a:t> </a:t>
            </a:r>
            <a:r>
              <a:rPr lang="en-US" dirty="0" err="1"/>
              <a:t>Lic</a:t>
            </a:r>
            <a:r>
              <a:rPr lang="en-US" dirty="0"/>
              <a:t>. </a:t>
            </a:r>
            <a:r>
              <a:rPr lang="en-US" dirty="0" err="1"/>
              <a:t>María</a:t>
            </a:r>
            <a:r>
              <a:rPr lang="en-US" dirty="0"/>
              <a:t> Emilia </a:t>
            </a:r>
            <a:r>
              <a:rPr lang="en-US" dirty="0" err="1" smtClean="0"/>
              <a:t>Facio</a:t>
            </a:r>
            <a:r>
              <a:rPr lang="en-US" dirty="0" smtClean="0"/>
              <a:t> / </a:t>
            </a:r>
            <a:r>
              <a:rPr lang="en-US" dirty="0" err="1" smtClean="0"/>
              <a:t>Dra</a:t>
            </a:r>
            <a:r>
              <a:rPr lang="en-US" dirty="0" smtClean="0"/>
              <a:t> </a:t>
            </a:r>
            <a:r>
              <a:rPr lang="en-US" dirty="0" smtClean="0"/>
              <a:t>Beatriz </a:t>
            </a:r>
            <a:r>
              <a:rPr lang="en-US" dirty="0" err="1" smtClean="0"/>
              <a:t>Cernigoi</a:t>
            </a:r>
            <a:r>
              <a:rPr lang="en-US" dirty="0" smtClean="0"/>
              <a:t> </a:t>
            </a:r>
          </a:p>
          <a:p>
            <a:pPr algn="r"/>
            <a:r>
              <a:rPr lang="en-US" dirty="0" err="1" smtClean="0"/>
              <a:t>Abril</a:t>
            </a:r>
            <a:r>
              <a:rPr lang="en-US" dirty="0" smtClean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49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333" y="1009892"/>
            <a:ext cx="8756849" cy="1154097"/>
          </a:xfrm>
        </p:spPr>
        <p:txBody>
          <a:bodyPr>
            <a:noAutofit/>
          </a:bodyPr>
          <a:lstStyle/>
          <a:p>
            <a:r>
              <a:rPr lang="en-US" sz="4800" dirty="0" err="1" smtClean="0"/>
              <a:t>Etapas</a:t>
            </a:r>
            <a:r>
              <a:rPr lang="en-US" sz="4800" dirty="0" smtClean="0"/>
              <a:t> del </a:t>
            </a:r>
            <a:r>
              <a:rPr lang="en-US" sz="4800" dirty="0" err="1" smtClean="0"/>
              <a:t>seguimiento</a:t>
            </a:r>
            <a:r>
              <a:rPr lang="en-US" sz="4800" dirty="0" smtClean="0"/>
              <a:t> </a:t>
            </a:r>
            <a:r>
              <a:rPr lang="en-US" sz="4800" dirty="0" err="1" smtClean="0"/>
              <a:t>clínico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Ingreso</a:t>
            </a:r>
            <a:endParaRPr lang="en-US" sz="4000" dirty="0" smtClean="0"/>
          </a:p>
          <a:p>
            <a:r>
              <a:rPr lang="en-US" sz="4000" dirty="0" err="1" smtClean="0"/>
              <a:t>Consolidación</a:t>
            </a:r>
            <a:endParaRPr lang="en-US" sz="4000" dirty="0" smtClean="0"/>
          </a:p>
          <a:p>
            <a:r>
              <a:rPr lang="en-US" sz="4000" dirty="0" err="1" smtClean="0"/>
              <a:t>Reinserción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22556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8" y="222844"/>
            <a:ext cx="7315200" cy="1091932"/>
          </a:xfrm>
        </p:spPr>
        <p:txBody>
          <a:bodyPr>
            <a:normAutofit/>
          </a:bodyPr>
          <a:lstStyle/>
          <a:p>
            <a:pPr algn="ctr"/>
            <a:r>
              <a:rPr lang="en-US" sz="6000" dirty="0" err="1" smtClean="0"/>
              <a:t>Ingreso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56" y="1314776"/>
            <a:ext cx="8965744" cy="53705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790596" y="4813413"/>
            <a:ext cx="1315477" cy="10926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Ex</a:t>
            </a:r>
            <a:r>
              <a:rPr lang="en-US" dirty="0" err="1"/>
              <a:t>a</a:t>
            </a:r>
            <a:r>
              <a:rPr lang="en-US" dirty="0" err="1" smtClean="0"/>
              <a:t>men</a:t>
            </a:r>
            <a:r>
              <a:rPr lang="en-US" dirty="0" smtClean="0"/>
              <a:t> de </a:t>
            </a:r>
            <a:r>
              <a:rPr lang="en-US" dirty="0" err="1" smtClean="0"/>
              <a:t>sangre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408133" y="5036998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Rx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149848" y="3364933"/>
            <a:ext cx="2228207" cy="14484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Hábitos</a:t>
            </a:r>
            <a:r>
              <a:rPr lang="en-US" sz="2800" dirty="0" smtClean="0"/>
              <a:t> </a:t>
            </a:r>
            <a:r>
              <a:rPr lang="en-US" sz="2800" dirty="0" err="1" smtClean="0"/>
              <a:t>Higiénico</a:t>
            </a:r>
            <a:r>
              <a:rPr lang="en-US" sz="2800" dirty="0" smtClean="0"/>
              <a:t>- </a:t>
            </a:r>
            <a:r>
              <a:rPr lang="en-US" sz="2800" dirty="0" err="1" smtClean="0"/>
              <a:t>dieteticos</a:t>
            </a:r>
            <a:endParaRPr lang="en-US" sz="2800" dirty="0"/>
          </a:p>
        </p:txBody>
      </p:sp>
      <p:sp>
        <p:nvSpPr>
          <p:cNvPr id="7" name="Rounded Rectangle 6"/>
          <p:cNvSpPr/>
          <p:nvPr/>
        </p:nvSpPr>
        <p:spPr>
          <a:xfrm>
            <a:off x="3689769" y="5036998"/>
            <a:ext cx="802154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ECG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1785072" y="3620827"/>
            <a:ext cx="1648036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Según</a:t>
            </a:r>
            <a:r>
              <a:rPr lang="en-US" dirty="0" smtClean="0"/>
              <a:t> </a:t>
            </a:r>
            <a:r>
              <a:rPr lang="en-US" dirty="0" err="1" smtClean="0"/>
              <a:t>antecedentes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923499" y="5036998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EEG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297745" y="1785154"/>
            <a:ext cx="2540154" cy="157977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/>
              <a:t>Examen</a:t>
            </a:r>
            <a:r>
              <a:rPr lang="en-US" sz="4000" dirty="0" smtClean="0"/>
              <a:t> </a:t>
            </a:r>
            <a:r>
              <a:rPr lang="en-US" sz="4000" dirty="0" err="1" smtClean="0"/>
              <a:t>físico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55821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3087"/>
            <a:ext cx="7315200" cy="1154097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 smtClean="0"/>
              <a:t>Consolidación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103" y="1564720"/>
            <a:ext cx="8667721" cy="505056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14400" y="1726662"/>
            <a:ext cx="2428744" cy="161598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Continúa</a:t>
            </a:r>
            <a:r>
              <a:rPr lang="en-US" sz="2800" dirty="0" smtClean="0"/>
              <a:t> </a:t>
            </a:r>
            <a:r>
              <a:rPr lang="en-US" sz="2800" dirty="0" err="1" smtClean="0"/>
              <a:t>tratamientos</a:t>
            </a:r>
            <a:r>
              <a:rPr lang="en-US" sz="2800" dirty="0" smtClean="0"/>
              <a:t> </a:t>
            </a:r>
            <a:r>
              <a:rPr lang="en-US" sz="2800" dirty="0" err="1" smtClean="0"/>
              <a:t>previos</a:t>
            </a:r>
            <a:endParaRPr lang="en-US" sz="2800" dirty="0"/>
          </a:p>
        </p:txBody>
      </p:sp>
      <p:sp>
        <p:nvSpPr>
          <p:cNvPr id="5" name="Rounded Rectangle 4"/>
          <p:cNvSpPr/>
          <p:nvPr/>
        </p:nvSpPr>
        <p:spPr>
          <a:xfrm>
            <a:off x="2829821" y="3743765"/>
            <a:ext cx="2673846" cy="256269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Inicia</a:t>
            </a:r>
            <a:r>
              <a:rPr lang="en-US" sz="2800" dirty="0" smtClean="0"/>
              <a:t> </a:t>
            </a:r>
            <a:r>
              <a:rPr lang="en-US" sz="2800" dirty="0" err="1" smtClean="0"/>
              <a:t>tratamiento</a:t>
            </a:r>
            <a:r>
              <a:rPr lang="en-US" sz="2800" dirty="0" smtClean="0"/>
              <a:t> y </a:t>
            </a:r>
            <a:r>
              <a:rPr lang="en-US" sz="2800" dirty="0" err="1" smtClean="0"/>
              <a:t>prevención</a:t>
            </a:r>
            <a:r>
              <a:rPr lang="en-US" sz="2800" dirty="0" smtClean="0"/>
              <a:t> </a:t>
            </a:r>
            <a:r>
              <a:rPr lang="en-US" sz="2800" dirty="0" err="1" smtClean="0"/>
              <a:t>riesgo</a:t>
            </a:r>
            <a:r>
              <a:rPr lang="en-US" sz="2800" dirty="0" smtClean="0"/>
              <a:t>  </a:t>
            </a:r>
            <a:r>
              <a:rPr lang="en-US" sz="2800" dirty="0" err="1" smtClean="0"/>
              <a:t>metabólico</a:t>
            </a:r>
            <a:endParaRPr lang="en-US" sz="2800" dirty="0"/>
          </a:p>
        </p:txBody>
      </p:sp>
      <p:sp>
        <p:nvSpPr>
          <p:cNvPr id="6" name="Rounded Rectangle 5"/>
          <p:cNvSpPr/>
          <p:nvPr/>
        </p:nvSpPr>
        <p:spPr>
          <a:xfrm>
            <a:off x="6194413" y="2295285"/>
            <a:ext cx="2473308" cy="24512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Control y </a:t>
            </a:r>
            <a:r>
              <a:rPr lang="en-US" sz="2800" dirty="0" err="1" smtClean="0"/>
              <a:t>tratamiento</a:t>
            </a:r>
            <a:r>
              <a:rPr lang="en-US" sz="2800" dirty="0" smtClean="0"/>
              <a:t> </a:t>
            </a:r>
            <a:r>
              <a:rPr lang="en-US" sz="2800" dirty="0" err="1" smtClean="0"/>
              <a:t>odontológico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60005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90618"/>
            <a:ext cx="7315200" cy="1154097"/>
          </a:xfrm>
        </p:spPr>
        <p:txBody>
          <a:bodyPr>
            <a:normAutofit/>
          </a:bodyPr>
          <a:lstStyle/>
          <a:p>
            <a:pPr algn="ctr"/>
            <a:r>
              <a:rPr lang="en-US" sz="5400" dirty="0" err="1" smtClean="0"/>
              <a:t>Reinserción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231" y="1914469"/>
            <a:ext cx="8645439" cy="43474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68463" y="2384422"/>
            <a:ext cx="2540154" cy="129981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Actividad</a:t>
            </a:r>
            <a:r>
              <a:rPr lang="en-US" sz="2800" dirty="0" smtClean="0"/>
              <a:t> </a:t>
            </a:r>
            <a:r>
              <a:rPr lang="en-US" sz="2800" dirty="0" err="1" smtClean="0"/>
              <a:t>física</a:t>
            </a:r>
            <a:r>
              <a:rPr lang="en-US" sz="2800" dirty="0" smtClean="0"/>
              <a:t> </a:t>
            </a:r>
            <a:r>
              <a:rPr lang="en-US" sz="2800" dirty="0" err="1" smtClean="0"/>
              <a:t>externa</a:t>
            </a:r>
            <a:endParaRPr lang="en-US" sz="2800" dirty="0"/>
          </a:p>
        </p:txBody>
      </p:sp>
      <p:sp>
        <p:nvSpPr>
          <p:cNvPr id="5" name="Rounded Rectangle 4"/>
          <p:cNvSpPr/>
          <p:nvPr/>
        </p:nvSpPr>
        <p:spPr>
          <a:xfrm>
            <a:off x="2740694" y="4122599"/>
            <a:ext cx="2896667" cy="16936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Controles</a:t>
            </a:r>
            <a:r>
              <a:rPr lang="en-US" sz="2800" dirty="0" smtClean="0"/>
              <a:t> </a:t>
            </a:r>
            <a:r>
              <a:rPr lang="en-US" sz="2800" dirty="0" err="1" smtClean="0"/>
              <a:t>médicos</a:t>
            </a:r>
            <a:r>
              <a:rPr lang="en-US" sz="2800" dirty="0" smtClean="0"/>
              <a:t> </a:t>
            </a:r>
            <a:r>
              <a:rPr lang="en-US" sz="2800" dirty="0" err="1" smtClean="0"/>
              <a:t>especializados</a:t>
            </a:r>
            <a:endParaRPr lang="en-US" sz="2800" dirty="0"/>
          </a:p>
        </p:txBody>
      </p:sp>
      <p:sp>
        <p:nvSpPr>
          <p:cNvPr id="6" name="Rounded Rectangle 5"/>
          <p:cNvSpPr/>
          <p:nvPr/>
        </p:nvSpPr>
        <p:spPr>
          <a:xfrm>
            <a:off x="6127567" y="2551554"/>
            <a:ext cx="2295052" cy="27409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Diagnóstico</a:t>
            </a:r>
            <a:r>
              <a:rPr lang="en-US" sz="2800" dirty="0" smtClean="0"/>
              <a:t> y </a:t>
            </a:r>
            <a:r>
              <a:rPr lang="en-US" sz="2800" dirty="0" err="1" smtClean="0"/>
              <a:t>Tratamiento</a:t>
            </a:r>
            <a:r>
              <a:rPr lang="en-US" sz="2800" dirty="0" smtClean="0"/>
              <a:t> del </a:t>
            </a:r>
            <a:r>
              <a:rPr lang="en-US" sz="2800" dirty="0" err="1" smtClean="0"/>
              <a:t>déficit</a:t>
            </a:r>
            <a:r>
              <a:rPr lang="en-US" sz="2800" dirty="0" smtClean="0"/>
              <a:t> </a:t>
            </a:r>
            <a:r>
              <a:rPr lang="en-US" sz="2800" dirty="0" err="1" smtClean="0"/>
              <a:t>cognitivo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4198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7910"/>
            <a:ext cx="7315200" cy="1530522"/>
          </a:xfrm>
        </p:spPr>
        <p:txBody>
          <a:bodyPr>
            <a:noAutofit/>
          </a:bodyPr>
          <a:lstStyle/>
          <a:p>
            <a:pPr algn="ctr"/>
            <a:r>
              <a:rPr lang="en-US" sz="4800" dirty="0" err="1" smtClean="0"/>
              <a:t>Construcción</a:t>
            </a:r>
            <a:r>
              <a:rPr lang="en-US" sz="4800" dirty="0" smtClean="0"/>
              <a:t> del </a:t>
            </a:r>
            <a:r>
              <a:rPr lang="en-US" sz="4800" dirty="0" err="1" smtClean="0"/>
              <a:t>Modelo</a:t>
            </a:r>
            <a:r>
              <a:rPr lang="en-US" sz="4800" dirty="0" smtClean="0"/>
              <a:t> de </a:t>
            </a:r>
            <a:r>
              <a:rPr lang="en-US" sz="4800" dirty="0" err="1" smtClean="0"/>
              <a:t>atención</a:t>
            </a:r>
            <a:r>
              <a:rPr lang="en-US" sz="4800" dirty="0" smtClean="0"/>
              <a:t> </a:t>
            </a:r>
            <a:r>
              <a:rPr lang="en-US" sz="4800" dirty="0" err="1" smtClean="0"/>
              <a:t>clínica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es-ES_tradnl" dirty="0"/>
          </a:p>
          <a:p>
            <a:r>
              <a:rPr lang="en-US" sz="2800" b="1" i="1" dirty="0"/>
              <a:t>“El </a:t>
            </a:r>
            <a:r>
              <a:rPr lang="en-US" sz="2800" b="1" i="1" dirty="0" err="1"/>
              <a:t>médico</a:t>
            </a:r>
            <a:r>
              <a:rPr lang="en-US" sz="2800" b="1" i="1" dirty="0"/>
              <a:t> </a:t>
            </a:r>
            <a:r>
              <a:rPr lang="en-US" sz="2800" b="1" i="1" dirty="0" err="1"/>
              <a:t>debe</a:t>
            </a:r>
            <a:r>
              <a:rPr lang="en-US" sz="2800" b="1" i="1" dirty="0"/>
              <a:t> </a:t>
            </a:r>
            <a:r>
              <a:rPr lang="en-US" sz="2800" b="1" i="1" dirty="0" err="1"/>
              <a:t>ser</a:t>
            </a:r>
            <a:r>
              <a:rPr lang="en-US" sz="2800" b="1" i="1" dirty="0"/>
              <a:t> antes </a:t>
            </a:r>
            <a:r>
              <a:rPr lang="en-US" sz="2800" b="1" i="1" dirty="0" err="1"/>
              <a:t>que</a:t>
            </a:r>
            <a:r>
              <a:rPr lang="en-US" sz="2800" b="1" i="1" dirty="0"/>
              <a:t> </a:t>
            </a:r>
            <a:r>
              <a:rPr lang="en-US" sz="2800" b="1" i="1" dirty="0" err="1"/>
              <a:t>experimentador</a:t>
            </a:r>
            <a:r>
              <a:rPr lang="en-US" sz="2800" b="1" i="1" dirty="0"/>
              <a:t>, </a:t>
            </a:r>
            <a:r>
              <a:rPr lang="en-US" sz="2800" b="1" i="1" dirty="0" err="1"/>
              <a:t>naturalista</a:t>
            </a:r>
            <a:r>
              <a:rPr lang="en-US" sz="2800" b="1" i="1" dirty="0"/>
              <a:t>; </a:t>
            </a:r>
            <a:r>
              <a:rPr lang="en-US" sz="2800" b="1" i="1" dirty="0" err="1"/>
              <a:t>para</a:t>
            </a:r>
            <a:r>
              <a:rPr lang="en-US" sz="2800" b="1" i="1" dirty="0"/>
              <a:t> </a:t>
            </a:r>
            <a:r>
              <a:rPr lang="en-US" sz="2800" b="1" i="1" dirty="0" err="1"/>
              <a:t>serlo</a:t>
            </a:r>
            <a:r>
              <a:rPr lang="en-US" sz="2800" b="1" i="1" dirty="0"/>
              <a:t>, le </a:t>
            </a:r>
            <a:r>
              <a:rPr lang="en-US" sz="2800" b="1" i="1" dirty="0" err="1"/>
              <a:t>basta</a:t>
            </a:r>
            <a:r>
              <a:rPr lang="en-US" sz="2800" b="1" i="1" dirty="0"/>
              <a:t> </a:t>
            </a:r>
            <a:r>
              <a:rPr lang="en-US" sz="2800" b="1" i="1" dirty="0" err="1"/>
              <a:t>ver</a:t>
            </a:r>
            <a:r>
              <a:rPr lang="en-US" sz="2800" b="1" i="1" dirty="0"/>
              <a:t> con </a:t>
            </a:r>
            <a:r>
              <a:rPr lang="en-US" sz="2800" b="1" i="1" dirty="0" err="1"/>
              <a:t>ojos</a:t>
            </a:r>
            <a:r>
              <a:rPr lang="en-US" sz="2800" b="1" i="1" dirty="0"/>
              <a:t> de </a:t>
            </a:r>
            <a:r>
              <a:rPr lang="en-US" sz="2800" b="1" i="1" dirty="0" err="1"/>
              <a:t>investigador</a:t>
            </a:r>
            <a:r>
              <a:rPr lang="en-US" sz="2800" b="1" i="1" dirty="0"/>
              <a:t> lo </a:t>
            </a:r>
            <a:r>
              <a:rPr lang="en-US" sz="2800" b="1" i="1" dirty="0" err="1"/>
              <a:t>que</a:t>
            </a:r>
            <a:r>
              <a:rPr lang="en-US" sz="2800" b="1" i="1" dirty="0"/>
              <a:t> la </a:t>
            </a:r>
            <a:r>
              <a:rPr lang="en-US" sz="2800" b="1" i="1" dirty="0" err="1"/>
              <a:t>naturaleza</a:t>
            </a:r>
            <a:r>
              <a:rPr lang="en-US" sz="2800" b="1" i="1" dirty="0"/>
              <a:t> en forma de dolor le </a:t>
            </a:r>
            <a:r>
              <a:rPr lang="en-US" sz="2800" b="1" i="1" dirty="0" err="1"/>
              <a:t>presenta</a:t>
            </a:r>
            <a:r>
              <a:rPr lang="en-US" sz="2800" b="1" i="1" dirty="0"/>
              <a:t>”.</a:t>
            </a:r>
            <a:endParaRPr lang="es-ES_tradnl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593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stado clinico y consum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7" t="-2007" r="922" b="1971"/>
          <a:stretch/>
        </p:blipFill>
        <p:spPr>
          <a:xfrm>
            <a:off x="356513" y="2030283"/>
            <a:ext cx="8400335" cy="4142474"/>
          </a:xfrm>
        </p:spPr>
      </p:pic>
      <p:sp>
        <p:nvSpPr>
          <p:cNvPr id="3" name="Striped Right Arrow 2"/>
          <p:cNvSpPr/>
          <p:nvPr/>
        </p:nvSpPr>
        <p:spPr>
          <a:xfrm>
            <a:off x="601616" y="4857982"/>
            <a:ext cx="3008078" cy="729760"/>
          </a:xfrm>
          <a:prstGeom prst="stripedRightArrow">
            <a:avLst/>
          </a:prstGeom>
          <a:solidFill>
            <a:srgbClr val="FF0000">
              <a:alpha val="4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29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ntidad de drogas por sex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2" b="5"/>
          <a:stretch/>
        </p:blipFill>
        <p:spPr>
          <a:xfrm>
            <a:off x="914400" y="958227"/>
            <a:ext cx="7375361" cy="5259100"/>
          </a:xfrm>
        </p:spPr>
      </p:pic>
    </p:spTree>
    <p:extLst>
      <p:ext uri="{BB962C8B-B14F-4D97-AF65-F5344CB8AC3E}">
        <p14:creationId xmlns:p14="http://schemas.microsoft.com/office/powerpoint/2010/main" val="3416284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drogas en policonsum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7" b="6369"/>
          <a:stretch/>
        </p:blipFill>
        <p:spPr>
          <a:xfrm>
            <a:off x="914400" y="1544715"/>
            <a:ext cx="7315200" cy="4516620"/>
          </a:xfrm>
        </p:spPr>
      </p:pic>
    </p:spTree>
    <p:extLst>
      <p:ext uri="{BB962C8B-B14F-4D97-AF65-F5344CB8AC3E}">
        <p14:creationId xmlns:p14="http://schemas.microsoft.com/office/powerpoint/2010/main" val="2859293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revalenci enfermedades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60" b="-765"/>
          <a:stretch/>
        </p:blipFill>
        <p:spPr>
          <a:xfrm>
            <a:off x="914400" y="646245"/>
            <a:ext cx="7315200" cy="5749355"/>
          </a:xfrm>
        </p:spPr>
      </p:pic>
    </p:spTree>
    <p:extLst>
      <p:ext uri="{BB962C8B-B14F-4D97-AF65-F5344CB8AC3E}">
        <p14:creationId xmlns:p14="http://schemas.microsoft.com/office/powerpoint/2010/main" val="1116616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oblacion hiv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" b="30925"/>
          <a:stretch/>
        </p:blipFill>
        <p:spPr>
          <a:xfrm>
            <a:off x="914400" y="1"/>
            <a:ext cx="7315200" cy="6309360"/>
          </a:xfrm>
        </p:spPr>
      </p:pic>
    </p:spTree>
    <p:extLst>
      <p:ext uri="{BB962C8B-B14F-4D97-AF65-F5344CB8AC3E}">
        <p14:creationId xmlns:p14="http://schemas.microsoft.com/office/powerpoint/2010/main" val="3317268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diccion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1" b="3557"/>
          <a:stretch/>
        </p:blipFill>
        <p:spPr>
          <a:xfrm>
            <a:off x="5797308" y="303731"/>
            <a:ext cx="3136715" cy="4790161"/>
          </a:xfrm>
        </p:spPr>
      </p:pic>
      <p:pic>
        <p:nvPicPr>
          <p:cNvPr id="6" name="Content Placeholder 3" descr="ANTICONCEPCION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" t="3" r="-266" b="-1136"/>
          <a:stretch/>
        </p:blipFill>
        <p:spPr>
          <a:xfrm>
            <a:off x="230909" y="5093892"/>
            <a:ext cx="8659091" cy="1382967"/>
          </a:xfrm>
          <a:prstGeom prst="rect">
            <a:avLst/>
          </a:prstGeom>
        </p:spPr>
      </p:pic>
      <p:pic>
        <p:nvPicPr>
          <p:cNvPr id="5" name="Content Placeholder 3" descr="algoritmo.tif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" b="-1349"/>
          <a:stretch/>
        </p:blipFill>
        <p:spPr>
          <a:xfrm>
            <a:off x="230909" y="1416979"/>
            <a:ext cx="5562250" cy="367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50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cascada en negativ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" t="-8369" r="-345" b="-4956"/>
          <a:stretch/>
        </p:blipFill>
        <p:spPr>
          <a:xfrm>
            <a:off x="735308" y="2473560"/>
            <a:ext cx="7687310" cy="4011178"/>
          </a:xfrm>
        </p:spPr>
      </p:pic>
      <p:sp>
        <p:nvSpPr>
          <p:cNvPr id="3" name="Striped Right Arrow 2"/>
          <p:cNvSpPr/>
          <p:nvPr/>
        </p:nvSpPr>
        <p:spPr>
          <a:xfrm rot="5400000">
            <a:off x="3286298" y="2221133"/>
            <a:ext cx="978408" cy="955359"/>
          </a:xfrm>
          <a:prstGeom prst="stripedRightArrow">
            <a:avLst>
              <a:gd name="adj1" fmla="val 50000"/>
              <a:gd name="adj2" fmla="val 47667"/>
            </a:avLst>
          </a:prstGeom>
          <a:solidFill>
            <a:srgbClr val="FF0000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3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67666"/>
            <a:ext cx="7315200" cy="1154097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6" b="-2010"/>
          <a:stretch/>
        </p:blipFill>
        <p:spPr>
          <a:xfrm>
            <a:off x="914400" y="1292491"/>
            <a:ext cx="7315200" cy="5080825"/>
          </a:xfrm>
        </p:spPr>
      </p:pic>
    </p:spTree>
    <p:extLst>
      <p:ext uri="{BB962C8B-B14F-4D97-AF65-F5344CB8AC3E}">
        <p14:creationId xmlns:p14="http://schemas.microsoft.com/office/powerpoint/2010/main" val="3985999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Perspective.thmx</Template>
  <TotalTime>176</TotalTime>
  <Words>101</Words>
  <Application>Microsoft Macintosh PowerPoint</Application>
  <PresentationFormat>On-screen Show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Perspective</vt:lpstr>
      <vt:lpstr>Gradiva Comunidad Terapeutica  Aspectos Clínicos de la Internación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Etapas del seguimiento clínico</vt:lpstr>
      <vt:lpstr>Ingreso</vt:lpstr>
      <vt:lpstr>Consolidación</vt:lpstr>
      <vt:lpstr>Reinserción</vt:lpstr>
      <vt:lpstr>Construcción del Modelo de atención clínica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Gradiva comunidad terapeutica aspectos clinicos de la internacion</dc:title>
  <dc:creator>Gregorio Seijo</dc:creator>
  <cp:lastModifiedBy>Gregorio Seijo</cp:lastModifiedBy>
  <cp:revision>17</cp:revision>
  <dcterms:created xsi:type="dcterms:W3CDTF">2017-04-18T20:12:01Z</dcterms:created>
  <dcterms:modified xsi:type="dcterms:W3CDTF">2017-04-20T13:04:21Z</dcterms:modified>
</cp:coreProperties>
</file>