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64" r:id="rId6"/>
    <p:sldId id="263" r:id="rId7"/>
    <p:sldId id="267" r:id="rId8"/>
    <p:sldId id="268" r:id="rId9"/>
    <p:sldId id="269" r:id="rId10"/>
    <p:sldId id="270" r:id="rId11"/>
    <p:sldId id="271" r:id="rId12"/>
    <p:sldId id="272" r:id="rId13"/>
    <p:sldId id="273" r:id="rId14"/>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45" autoAdjust="0"/>
    <p:restoredTop sz="86429" autoAdjust="0"/>
  </p:normalViewPr>
  <p:slideViewPr>
    <p:cSldViewPr>
      <p:cViewPr varScale="1">
        <p:scale>
          <a:sx n="91" d="100"/>
          <a:sy n="91" d="100"/>
        </p:scale>
        <p:origin x="-762" y="-96"/>
      </p:cViewPr>
      <p:guideLst>
        <p:guide orient="horz" pos="2160"/>
        <p:guide pos="2880"/>
      </p:guideLst>
    </p:cSldViewPr>
  </p:slideViewPr>
  <p:outlineViewPr>
    <p:cViewPr>
      <p:scale>
        <a:sx n="33" d="100"/>
        <a:sy n="33" d="100"/>
      </p:scale>
      <p:origin x="0" y="4812"/>
    </p:cViewPr>
    <p:sldLst>
      <p:sld r:id="rId1" collapse="1"/>
    </p:sldLst>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_rels/viewProps.xml.rels><?xml version="1.0" encoding="UTF-8" standalone="yes"?>
<Relationships xmlns="http://schemas.openxmlformats.org/package/2006/relationships"><Relationship Id="rId1"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2">
        <a:schemeClr val="bg2"/>
      </p:bgRef>
    </p:bg>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F930067B-1AE1-491B-88BF-27C8EBACCD13}" type="datetimeFigureOut">
              <a:rPr lang="es-AR" smtClean="0"/>
              <a:pPr/>
              <a:t>05/06/2016</a:t>
            </a:fld>
            <a:endParaRPr lang="es-AR"/>
          </a:p>
        </p:txBody>
      </p:sp>
      <p:sp>
        <p:nvSpPr>
          <p:cNvPr id="19" name="18 Marcador de pie de página"/>
          <p:cNvSpPr>
            <a:spLocks noGrp="1"/>
          </p:cNvSpPr>
          <p:nvPr>
            <p:ph type="ftr" sz="quarter" idx="11"/>
          </p:nvPr>
        </p:nvSpPr>
        <p:spPr/>
        <p:txBody>
          <a:bodyPr/>
          <a:lstStyle/>
          <a:p>
            <a:endParaRPr lang="es-AR"/>
          </a:p>
        </p:txBody>
      </p:sp>
      <p:sp>
        <p:nvSpPr>
          <p:cNvPr id="27" name="26 Marcador de número de diapositiva"/>
          <p:cNvSpPr>
            <a:spLocks noGrp="1"/>
          </p:cNvSpPr>
          <p:nvPr>
            <p:ph type="sldNum" sz="quarter" idx="12"/>
          </p:nvPr>
        </p:nvSpPr>
        <p:spPr/>
        <p:txBody>
          <a:bodyPr/>
          <a:lstStyle/>
          <a:p>
            <a:fld id="{B2BB5D28-4EDA-4E6D-9E01-C41CB8637FF0}" type="slidenum">
              <a:rPr lang="es-AR" smtClean="0"/>
              <a:pPr/>
              <a:t>‹Nº›</a:t>
            </a:fld>
            <a:endParaRPr lang="es-A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F930067B-1AE1-491B-88BF-27C8EBACCD13}" type="datetimeFigureOut">
              <a:rPr lang="es-AR" smtClean="0"/>
              <a:pPr/>
              <a:t>05/06/2016</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B2BB5D28-4EDA-4E6D-9E01-C41CB8637FF0}" type="slidenum">
              <a:rPr lang="es-AR" smtClean="0"/>
              <a:pPr/>
              <a:t>‹Nº›</a:t>
            </a:fld>
            <a:endParaRPr lang="es-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F930067B-1AE1-491B-88BF-27C8EBACCD13}" type="datetimeFigureOut">
              <a:rPr lang="es-AR" smtClean="0"/>
              <a:pPr/>
              <a:t>05/06/2016</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B2BB5D28-4EDA-4E6D-9E01-C41CB8637FF0}" type="slidenum">
              <a:rPr lang="es-AR" smtClean="0"/>
              <a:pPr/>
              <a:t>‹Nº›</a:t>
            </a:fld>
            <a:endParaRPr lang="es-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F930067B-1AE1-491B-88BF-27C8EBACCD13}" type="datetimeFigureOut">
              <a:rPr lang="es-AR" smtClean="0"/>
              <a:pPr/>
              <a:t>05/06/2016</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B2BB5D28-4EDA-4E6D-9E01-C41CB8637FF0}" type="slidenum">
              <a:rPr lang="es-AR" smtClean="0"/>
              <a:pPr/>
              <a:t>‹Nº›</a:t>
            </a:fld>
            <a:endParaRPr lang="es-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F930067B-1AE1-491B-88BF-27C8EBACCD13}" type="datetimeFigureOut">
              <a:rPr lang="es-AR" smtClean="0"/>
              <a:pPr/>
              <a:t>05/06/2016</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B2BB5D28-4EDA-4E6D-9E01-C41CB8637FF0}" type="slidenum">
              <a:rPr lang="es-AR" smtClean="0"/>
              <a:pPr/>
              <a:t>‹Nº›</a:t>
            </a:fld>
            <a:endParaRPr lang="es-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F930067B-1AE1-491B-88BF-27C8EBACCD13}" type="datetimeFigureOut">
              <a:rPr lang="es-AR" smtClean="0"/>
              <a:pPr/>
              <a:t>05/06/2016</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B2BB5D28-4EDA-4E6D-9E01-C41CB8637FF0}" type="slidenum">
              <a:rPr lang="es-AR" smtClean="0"/>
              <a:pPr/>
              <a:t>‹Nº›</a:t>
            </a:fld>
            <a:endParaRPr lang="es-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F930067B-1AE1-491B-88BF-27C8EBACCD13}" type="datetimeFigureOut">
              <a:rPr lang="es-AR" smtClean="0"/>
              <a:pPr/>
              <a:t>05/06/2016</a:t>
            </a:fld>
            <a:endParaRPr lang="es-AR"/>
          </a:p>
        </p:txBody>
      </p:sp>
      <p:sp>
        <p:nvSpPr>
          <p:cNvPr id="8" name="7 Marcador de pie de página"/>
          <p:cNvSpPr>
            <a:spLocks noGrp="1"/>
          </p:cNvSpPr>
          <p:nvPr>
            <p:ph type="ftr" sz="quarter" idx="11"/>
          </p:nvPr>
        </p:nvSpPr>
        <p:spPr/>
        <p:txBody>
          <a:bodyPr/>
          <a:lstStyle/>
          <a:p>
            <a:endParaRPr lang="es-AR"/>
          </a:p>
        </p:txBody>
      </p:sp>
      <p:sp>
        <p:nvSpPr>
          <p:cNvPr id="9" name="8 Marcador de número de diapositiva"/>
          <p:cNvSpPr>
            <a:spLocks noGrp="1"/>
          </p:cNvSpPr>
          <p:nvPr>
            <p:ph type="sldNum" sz="quarter" idx="12"/>
          </p:nvPr>
        </p:nvSpPr>
        <p:spPr/>
        <p:txBody>
          <a:bodyPr/>
          <a:lstStyle/>
          <a:p>
            <a:fld id="{B2BB5D28-4EDA-4E6D-9E01-C41CB8637FF0}" type="slidenum">
              <a:rPr lang="es-AR" smtClean="0"/>
              <a:pPr/>
              <a:t>‹Nº›</a:t>
            </a:fld>
            <a:endParaRPr lang="es-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F930067B-1AE1-491B-88BF-27C8EBACCD13}" type="datetimeFigureOut">
              <a:rPr lang="es-AR" smtClean="0"/>
              <a:pPr/>
              <a:t>05/06/2016</a:t>
            </a:fld>
            <a:endParaRPr lang="es-AR"/>
          </a:p>
        </p:txBody>
      </p:sp>
      <p:sp>
        <p:nvSpPr>
          <p:cNvPr id="4" name="3 Marcador de pie de página"/>
          <p:cNvSpPr>
            <a:spLocks noGrp="1"/>
          </p:cNvSpPr>
          <p:nvPr>
            <p:ph type="ftr" sz="quarter" idx="11"/>
          </p:nvPr>
        </p:nvSpPr>
        <p:spPr/>
        <p:txBody>
          <a:bodyPr/>
          <a:lstStyle/>
          <a:p>
            <a:endParaRPr lang="es-AR"/>
          </a:p>
        </p:txBody>
      </p:sp>
      <p:sp>
        <p:nvSpPr>
          <p:cNvPr id="5" name="4 Marcador de número de diapositiva"/>
          <p:cNvSpPr>
            <a:spLocks noGrp="1"/>
          </p:cNvSpPr>
          <p:nvPr>
            <p:ph type="sldNum" sz="quarter" idx="12"/>
          </p:nvPr>
        </p:nvSpPr>
        <p:spPr/>
        <p:txBody>
          <a:bodyPr/>
          <a:lstStyle/>
          <a:p>
            <a:fld id="{B2BB5D28-4EDA-4E6D-9E01-C41CB8637FF0}" type="slidenum">
              <a:rPr lang="es-AR" smtClean="0"/>
              <a:pPr/>
              <a:t>‹Nº›</a:t>
            </a:fld>
            <a:endParaRPr lang="es-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F930067B-1AE1-491B-88BF-27C8EBACCD13}" type="datetimeFigureOut">
              <a:rPr lang="es-AR" smtClean="0"/>
              <a:pPr/>
              <a:t>05/06/2016</a:t>
            </a:fld>
            <a:endParaRPr lang="es-AR"/>
          </a:p>
        </p:txBody>
      </p:sp>
      <p:sp>
        <p:nvSpPr>
          <p:cNvPr id="3" name="2 Marcador de pie de página"/>
          <p:cNvSpPr>
            <a:spLocks noGrp="1"/>
          </p:cNvSpPr>
          <p:nvPr>
            <p:ph type="ftr" sz="quarter" idx="11"/>
          </p:nvPr>
        </p:nvSpPr>
        <p:spPr/>
        <p:txBody>
          <a:bodyPr/>
          <a:lstStyle/>
          <a:p>
            <a:endParaRPr lang="es-AR"/>
          </a:p>
        </p:txBody>
      </p:sp>
      <p:sp>
        <p:nvSpPr>
          <p:cNvPr id="4" name="3 Marcador de número de diapositiva"/>
          <p:cNvSpPr>
            <a:spLocks noGrp="1"/>
          </p:cNvSpPr>
          <p:nvPr>
            <p:ph type="sldNum" sz="quarter" idx="12"/>
          </p:nvPr>
        </p:nvSpPr>
        <p:spPr/>
        <p:txBody>
          <a:bodyPr/>
          <a:lstStyle/>
          <a:p>
            <a:fld id="{B2BB5D28-4EDA-4E6D-9E01-C41CB8637FF0}" type="slidenum">
              <a:rPr lang="es-AR" smtClean="0"/>
              <a:pPr/>
              <a:t>‹Nº›</a:t>
            </a:fld>
            <a:endParaRPr 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F930067B-1AE1-491B-88BF-27C8EBACCD13}" type="datetimeFigureOut">
              <a:rPr lang="es-AR" smtClean="0"/>
              <a:pPr/>
              <a:t>05/06/2016</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B2BB5D28-4EDA-4E6D-9E01-C41CB8637FF0}" type="slidenum">
              <a:rPr lang="es-AR" smtClean="0"/>
              <a:pPr/>
              <a:t>‹Nº›</a:t>
            </a:fld>
            <a:endParaRPr lang="es-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F930067B-1AE1-491B-88BF-27C8EBACCD13}" type="datetimeFigureOut">
              <a:rPr lang="es-AR" smtClean="0"/>
              <a:pPr/>
              <a:t>05/06/2016</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a:xfrm>
            <a:off x="8077200" y="6356350"/>
            <a:ext cx="609600" cy="365125"/>
          </a:xfrm>
        </p:spPr>
        <p:txBody>
          <a:bodyPr/>
          <a:lstStyle/>
          <a:p>
            <a:fld id="{B2BB5D28-4EDA-4E6D-9E01-C41CB8637FF0}" type="slidenum">
              <a:rPr lang="es-AR" smtClean="0"/>
              <a:pPr/>
              <a:t>‹Nº›</a:t>
            </a:fld>
            <a:endParaRPr lang="es-AR"/>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930067B-1AE1-491B-88BF-27C8EBACCD13}" type="datetimeFigureOut">
              <a:rPr lang="es-AR" smtClean="0"/>
              <a:pPr/>
              <a:t>05/06/2016</a:t>
            </a:fld>
            <a:endParaRPr lang="es-AR"/>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s-AR"/>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2BB5D28-4EDA-4E6D-9E01-C41CB8637FF0}" type="slidenum">
              <a:rPr lang="es-AR" smtClean="0"/>
              <a:pPr/>
              <a:t>‹Nº›</a:t>
            </a:fld>
            <a:endParaRPr lang="es-AR"/>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pPr algn="ctr"/>
            <a:r>
              <a:rPr lang="es-AR" dirty="0" smtClean="0"/>
              <a:t>Pacientes de Diagnóstico Dual  </a:t>
            </a:r>
            <a:endParaRPr lang="es-AR" dirty="0"/>
          </a:p>
        </p:txBody>
      </p:sp>
      <p:sp>
        <p:nvSpPr>
          <p:cNvPr id="3" name="2 Subtítulo"/>
          <p:cNvSpPr>
            <a:spLocks noGrp="1"/>
          </p:cNvSpPr>
          <p:nvPr>
            <p:ph type="subTitle" idx="1"/>
          </p:nvPr>
        </p:nvSpPr>
        <p:spPr>
          <a:xfrm>
            <a:off x="539552" y="3228536"/>
            <a:ext cx="7848544" cy="1136568"/>
          </a:xfrm>
        </p:spPr>
        <p:txBody>
          <a:bodyPr>
            <a:normAutofit fontScale="70000" lnSpcReduction="20000"/>
          </a:bodyPr>
          <a:lstStyle/>
          <a:p>
            <a:pPr algn="ctr"/>
            <a:r>
              <a:rPr lang="es-AR" dirty="0" smtClean="0"/>
              <a:t>Algunos aspectos relevantes de la Estructura Familiar y </a:t>
            </a:r>
          </a:p>
          <a:p>
            <a:pPr algn="ctr"/>
            <a:r>
              <a:rPr lang="es-AR" dirty="0" smtClean="0"/>
              <a:t>lineamientos estratégicos para su tratamiento.</a:t>
            </a:r>
          </a:p>
          <a:p>
            <a:pPr algn="ctr"/>
            <a:endParaRPr lang="es-AR" dirty="0" smtClean="0"/>
          </a:p>
          <a:p>
            <a:pPr algn="ctr"/>
            <a:r>
              <a:rPr lang="es-AR" dirty="0" smtClean="0"/>
              <a:t>Lic. Patricia </a:t>
            </a:r>
            <a:r>
              <a:rPr lang="es-AR" dirty="0" err="1" smtClean="0"/>
              <a:t>Armesto</a:t>
            </a:r>
            <a:endParaRPr lang="es-A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403648" y="908720"/>
            <a:ext cx="6480720" cy="3693319"/>
          </a:xfrm>
          <a:prstGeom prst="rect">
            <a:avLst/>
          </a:prstGeom>
        </p:spPr>
        <p:txBody>
          <a:bodyPr wrap="square">
            <a:spAutoFit/>
          </a:bodyPr>
          <a:lstStyle/>
          <a:p>
            <a:pPr>
              <a:buFont typeface="Arial" pitchFamily="34" charset="0"/>
              <a:buChar char="•"/>
            </a:pPr>
            <a:r>
              <a:rPr lang="es-AR" b="1" dirty="0" smtClean="0"/>
              <a:t> Entrevistas </a:t>
            </a:r>
            <a:r>
              <a:rPr lang="es-AR" b="1" dirty="0" err="1" smtClean="0"/>
              <a:t>semi</a:t>
            </a:r>
            <a:r>
              <a:rPr lang="es-AR" b="1" dirty="0" smtClean="0"/>
              <a:t> </a:t>
            </a:r>
            <a:r>
              <a:rPr lang="es-AR" b="1" dirty="0" smtClean="0"/>
              <a:t>dirigida</a:t>
            </a:r>
            <a:r>
              <a:rPr lang="es-AR" b="1" dirty="0" smtClean="0"/>
              <a:t> </a:t>
            </a:r>
            <a:r>
              <a:rPr lang="es-AR" b="1" dirty="0" smtClean="0"/>
              <a:t> al paciente.</a:t>
            </a:r>
            <a:endParaRPr lang="es-AR" dirty="0" smtClean="0"/>
          </a:p>
          <a:p>
            <a:pPr>
              <a:buFont typeface="Arial" pitchFamily="34" charset="0"/>
              <a:buChar char="•"/>
            </a:pPr>
            <a:r>
              <a:rPr lang="es-AR" b="1" dirty="0" smtClean="0"/>
              <a:t> Anamnesis.</a:t>
            </a:r>
            <a:r>
              <a:rPr lang="es-AR" dirty="0" smtClean="0"/>
              <a:t/>
            </a:r>
            <a:br>
              <a:rPr lang="es-AR" dirty="0" smtClean="0"/>
            </a:br>
            <a:endParaRPr lang="es-AR" dirty="0" smtClean="0"/>
          </a:p>
          <a:p>
            <a:pPr marL="342900" indent="-342900">
              <a:buFont typeface="+mj-lt"/>
              <a:buAutoNum type="arabicPeriod"/>
            </a:pPr>
            <a:r>
              <a:rPr lang="es-AR" dirty="0" smtClean="0"/>
              <a:t>Qué </a:t>
            </a:r>
            <a:r>
              <a:rPr lang="es-AR" dirty="0" smtClean="0"/>
              <a:t>posibilidad tiene de contar su </a:t>
            </a:r>
            <a:r>
              <a:rPr lang="es-AR" dirty="0" smtClean="0"/>
              <a:t>auto-biografía?</a:t>
            </a:r>
            <a:endParaRPr lang="es-AR" dirty="0" smtClean="0"/>
          </a:p>
          <a:p>
            <a:pPr marL="342900" indent="-342900">
              <a:buFont typeface="+mj-lt"/>
              <a:buAutoNum type="arabicPeriod"/>
            </a:pPr>
            <a:r>
              <a:rPr lang="es-AR" dirty="0" smtClean="0"/>
              <a:t>Qué </a:t>
            </a:r>
            <a:r>
              <a:rPr lang="es-AR" dirty="0" smtClean="0"/>
              <a:t>recuerdos </a:t>
            </a:r>
            <a:r>
              <a:rPr lang="es-AR" dirty="0" smtClean="0"/>
              <a:t>infantiles relata? </a:t>
            </a:r>
            <a:endParaRPr lang="es-AR" dirty="0" smtClean="0"/>
          </a:p>
          <a:p>
            <a:pPr marL="342900" indent="-342900">
              <a:buFont typeface="+mj-lt"/>
              <a:buAutoNum type="arabicPeriod"/>
            </a:pPr>
            <a:r>
              <a:rPr lang="es-AR" dirty="0" smtClean="0"/>
              <a:t>Escolaridad: sus </a:t>
            </a:r>
            <a:r>
              <a:rPr lang="es-AR" dirty="0" smtClean="0"/>
              <a:t>distintas </a:t>
            </a:r>
            <a:r>
              <a:rPr lang="es-AR" dirty="0" smtClean="0"/>
              <a:t>etapas.</a:t>
            </a:r>
            <a:endParaRPr lang="es-AR" dirty="0" smtClean="0"/>
          </a:p>
          <a:p>
            <a:pPr marL="342900" indent="-342900">
              <a:buFont typeface="+mj-lt"/>
              <a:buAutoNum type="arabicPeriod"/>
            </a:pPr>
            <a:r>
              <a:rPr lang="es-AR" dirty="0" smtClean="0"/>
              <a:t>Amigos </a:t>
            </a:r>
            <a:r>
              <a:rPr lang="es-AR" dirty="0" smtClean="0"/>
              <a:t>en las distintas </a:t>
            </a:r>
            <a:r>
              <a:rPr lang="es-AR" dirty="0" smtClean="0"/>
              <a:t>etapas. </a:t>
            </a:r>
            <a:endParaRPr lang="es-AR" dirty="0" smtClean="0"/>
          </a:p>
          <a:p>
            <a:pPr marL="342900" indent="-342900">
              <a:buFont typeface="+mj-lt"/>
              <a:buAutoNum type="arabicPeriod"/>
            </a:pPr>
            <a:r>
              <a:rPr lang="es-AR" dirty="0" smtClean="0"/>
              <a:t>Desarrollo sexual. </a:t>
            </a:r>
            <a:endParaRPr lang="es-AR" dirty="0" smtClean="0"/>
          </a:p>
          <a:p>
            <a:pPr marL="342900" indent="-342900">
              <a:buFont typeface="+mj-lt"/>
              <a:buAutoNum type="arabicPeriod"/>
            </a:pPr>
            <a:r>
              <a:rPr lang="es-AR" dirty="0" smtClean="0"/>
              <a:t>Historia de las parejas.</a:t>
            </a:r>
          </a:p>
          <a:p>
            <a:pPr marL="342900" indent="-342900">
              <a:buFont typeface="+mj-lt"/>
              <a:buAutoNum type="arabicPeriod"/>
            </a:pPr>
            <a:r>
              <a:rPr lang="es-AR" dirty="0" smtClean="0"/>
              <a:t>Descripción </a:t>
            </a:r>
            <a:r>
              <a:rPr lang="es-AR" dirty="0" smtClean="0"/>
              <a:t>de su </a:t>
            </a:r>
            <a:r>
              <a:rPr lang="es-AR" dirty="0" smtClean="0"/>
              <a:t>familia.</a:t>
            </a:r>
            <a:endParaRPr lang="es-AR" dirty="0" smtClean="0"/>
          </a:p>
          <a:p>
            <a:pPr marL="342900" indent="-342900">
              <a:buFont typeface="+mj-lt"/>
              <a:buAutoNum type="arabicPeriod"/>
            </a:pPr>
            <a:r>
              <a:rPr lang="es-AR" dirty="0" smtClean="0"/>
              <a:t>Historia </a:t>
            </a:r>
            <a:r>
              <a:rPr lang="es-AR" dirty="0" smtClean="0"/>
              <a:t>de consumo </a:t>
            </a:r>
            <a:r>
              <a:rPr lang="es-AR" dirty="0" smtClean="0"/>
              <a:t>y sobredosis.</a:t>
            </a:r>
            <a:endParaRPr lang="es-AR" dirty="0" smtClean="0"/>
          </a:p>
          <a:p>
            <a:pPr marL="342900" indent="-342900">
              <a:buFont typeface="+mj-lt"/>
              <a:buAutoNum type="arabicPeriod"/>
            </a:pPr>
            <a:r>
              <a:rPr lang="es-AR" dirty="0" smtClean="0"/>
              <a:t>Intentos </a:t>
            </a:r>
            <a:r>
              <a:rPr lang="es-AR" dirty="0" smtClean="0"/>
              <a:t>de </a:t>
            </a:r>
            <a:r>
              <a:rPr lang="es-AR" dirty="0" smtClean="0"/>
              <a:t>suicidio y conductas auto y </a:t>
            </a:r>
            <a:r>
              <a:rPr lang="es-AR" dirty="0" err="1" smtClean="0"/>
              <a:t>hetero</a:t>
            </a:r>
            <a:r>
              <a:rPr lang="es-AR" dirty="0" smtClean="0"/>
              <a:t>  agresivas.</a:t>
            </a:r>
            <a:endParaRPr lang="es-AR" dirty="0" smtClean="0"/>
          </a:p>
          <a:p>
            <a:pPr marL="342900" indent="-342900">
              <a:buFont typeface="+mj-lt"/>
              <a:buAutoNum type="arabicPeriod"/>
            </a:pPr>
            <a:r>
              <a:rPr lang="es-AR" dirty="0" smtClean="0"/>
              <a:t>Sintomatología psiquiátrica (examen psiquiátrico).</a:t>
            </a:r>
            <a:endParaRPr lang="es-A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043608" y="1268760"/>
            <a:ext cx="6624736" cy="3970318"/>
          </a:xfrm>
          <a:prstGeom prst="rect">
            <a:avLst/>
          </a:prstGeom>
        </p:spPr>
        <p:txBody>
          <a:bodyPr wrap="square">
            <a:spAutoFit/>
          </a:bodyPr>
          <a:lstStyle/>
          <a:p>
            <a:r>
              <a:rPr lang="es-AR" b="1" dirty="0" smtClean="0"/>
              <a:t>Distintos tipos de Diagnóstico familiar.</a:t>
            </a:r>
            <a:r>
              <a:rPr lang="es-AR" b="1" dirty="0" smtClean="0"/>
              <a:t/>
            </a:r>
            <a:br>
              <a:rPr lang="es-AR" b="1" dirty="0" smtClean="0"/>
            </a:br>
            <a:r>
              <a:rPr lang="es-AR" dirty="0" smtClean="0"/>
              <a:t/>
            </a:r>
            <a:br>
              <a:rPr lang="es-AR" dirty="0" smtClean="0"/>
            </a:br>
            <a:r>
              <a:rPr lang="es-AR" dirty="0" smtClean="0"/>
              <a:t>Familia </a:t>
            </a:r>
            <a:r>
              <a:rPr lang="es-AR" dirty="0" err="1" smtClean="0"/>
              <a:t>disfunciónal</a:t>
            </a:r>
            <a:r>
              <a:rPr lang="es-AR" dirty="0" smtClean="0"/>
              <a:t>  es aquella en la cual hay una distorsión de las funciones y roles, como así también de los lugares que ocupan cada </a:t>
            </a:r>
            <a:r>
              <a:rPr lang="es-AR" dirty="0" smtClean="0"/>
              <a:t>integrante, </a:t>
            </a:r>
            <a:r>
              <a:rPr lang="es-AR" dirty="0" smtClean="0"/>
              <a:t>lo que produce un aumento de la conflictiva, dificultades en la contención y crecimiento de sus miembros. </a:t>
            </a:r>
            <a:r>
              <a:rPr lang="es-AR" dirty="0" smtClean="0"/>
              <a:t>En dichas familias uno </a:t>
            </a:r>
            <a:r>
              <a:rPr lang="es-AR" dirty="0" smtClean="0"/>
              <a:t>de sus miembros es portador de </a:t>
            </a:r>
            <a:r>
              <a:rPr lang="es-AR" dirty="0" smtClean="0"/>
              <a:t>síntomas al que denominamos paciente.</a:t>
            </a:r>
            <a:r>
              <a:rPr lang="es-AR" dirty="0" smtClean="0"/>
              <a:t/>
            </a:r>
            <a:br>
              <a:rPr lang="es-AR" dirty="0" smtClean="0"/>
            </a:br>
            <a:r>
              <a:rPr lang="es-AR" dirty="0" smtClean="0"/>
              <a:t/>
            </a:r>
            <a:br>
              <a:rPr lang="es-AR" dirty="0" smtClean="0"/>
            </a:br>
            <a:r>
              <a:rPr lang="es-AR" dirty="0" smtClean="0"/>
              <a:t>Familia </a:t>
            </a:r>
            <a:r>
              <a:rPr lang="es-AR" dirty="0" err="1" smtClean="0"/>
              <a:t>multi</a:t>
            </a:r>
            <a:r>
              <a:rPr lang="es-AR" dirty="0" smtClean="0"/>
              <a:t>-problemática es aquella en la cual varios miembros son portadores de síntomas, es casi nula su capacidad de </a:t>
            </a:r>
            <a:r>
              <a:rPr lang="es-AR" dirty="0" smtClean="0"/>
              <a:t>contención, </a:t>
            </a:r>
            <a:r>
              <a:rPr lang="es-AR" dirty="0" smtClean="0"/>
              <a:t>son de características </a:t>
            </a:r>
            <a:r>
              <a:rPr lang="es-AR" dirty="0" smtClean="0"/>
              <a:t> </a:t>
            </a:r>
            <a:r>
              <a:rPr lang="es-AR" dirty="0" err="1" smtClean="0"/>
              <a:t>abandónicas</a:t>
            </a:r>
            <a:r>
              <a:rPr lang="es-AR" dirty="0" smtClean="0"/>
              <a:t>  y </a:t>
            </a:r>
            <a:r>
              <a:rPr lang="es-AR" dirty="0" smtClean="0"/>
              <a:t>conllevan una fuerza </a:t>
            </a:r>
            <a:r>
              <a:rPr lang="es-AR" dirty="0" smtClean="0"/>
              <a:t>centrífuga </a:t>
            </a:r>
            <a:r>
              <a:rPr lang="es-AR" dirty="0" smtClean="0"/>
              <a:t>tendiente a la </a:t>
            </a:r>
            <a:r>
              <a:rPr lang="es-AR" dirty="0" smtClean="0"/>
              <a:t>desintegración familiar.</a:t>
            </a:r>
            <a:r>
              <a:rPr lang="es-AR" dirty="0" smtClean="0"/>
              <a:t/>
            </a:r>
            <a:br>
              <a:rPr lang="es-AR" dirty="0" smtClean="0"/>
            </a:br>
            <a:endParaRPr lang="es-A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115616" y="1873855"/>
            <a:ext cx="6264696" cy="4524315"/>
          </a:xfrm>
          <a:prstGeom prst="rect">
            <a:avLst/>
          </a:prstGeom>
        </p:spPr>
        <p:txBody>
          <a:bodyPr wrap="square">
            <a:spAutoFit/>
          </a:bodyPr>
          <a:lstStyle/>
          <a:p>
            <a:r>
              <a:rPr lang="es-AR" b="1" dirty="0" smtClean="0"/>
              <a:t>Familia característica del paciente psicótico.</a:t>
            </a:r>
            <a:br>
              <a:rPr lang="es-AR" b="1" dirty="0" smtClean="0"/>
            </a:br>
            <a:endParaRPr lang="es-AR" b="1" dirty="0" smtClean="0"/>
          </a:p>
          <a:p>
            <a:pPr marL="342900" indent="-342900">
              <a:buFont typeface="+mj-lt"/>
              <a:buAutoNum type="arabicPeriod"/>
            </a:pPr>
            <a:r>
              <a:rPr lang="es-AR" dirty="0" smtClean="0"/>
              <a:t>El padre se encuentra ausente </a:t>
            </a:r>
            <a:r>
              <a:rPr lang="es-AR" dirty="0" smtClean="0"/>
              <a:t> en el </a:t>
            </a:r>
            <a:r>
              <a:rPr lang="es-AR" dirty="0" smtClean="0"/>
              <a:t>discurso </a:t>
            </a:r>
            <a:r>
              <a:rPr lang="es-AR" dirty="0" smtClean="0"/>
              <a:t>materno.</a:t>
            </a:r>
          </a:p>
          <a:p>
            <a:pPr marL="342900" indent="-342900">
              <a:buFont typeface="+mj-lt"/>
              <a:buAutoNum type="arabicPeriod"/>
            </a:pPr>
            <a:r>
              <a:rPr lang="es-AR" dirty="0" smtClean="0"/>
              <a:t>El </a:t>
            </a:r>
            <a:r>
              <a:rPr lang="es-AR" dirty="0" smtClean="0"/>
              <a:t>drama se desarrolla entre ella y el </a:t>
            </a:r>
            <a:r>
              <a:rPr lang="es-AR" dirty="0" smtClean="0"/>
              <a:t>hijo; se constituye entre ellos una relación simbiótica que usualmente llamamos “célula narcisista” .</a:t>
            </a:r>
          </a:p>
          <a:p>
            <a:pPr marL="342900" indent="-342900">
              <a:buFont typeface="+mj-lt"/>
              <a:buAutoNum type="arabicPeriod"/>
            </a:pPr>
            <a:r>
              <a:rPr lang="es-AR" dirty="0" smtClean="0"/>
              <a:t>El </a:t>
            </a:r>
            <a:r>
              <a:rPr lang="es-AR" dirty="0" smtClean="0"/>
              <a:t>hijo ocupa el lugar del objeto que </a:t>
            </a:r>
            <a:r>
              <a:rPr lang="es-AR" dirty="0" smtClean="0"/>
              <a:t>completa a la madre en </a:t>
            </a:r>
            <a:r>
              <a:rPr lang="es-AR" dirty="0" smtClean="0"/>
              <a:t>su </a:t>
            </a:r>
            <a:r>
              <a:rPr lang="es-AR" dirty="0" smtClean="0"/>
              <a:t>deseo.</a:t>
            </a:r>
          </a:p>
          <a:p>
            <a:pPr marL="342900" indent="-342900">
              <a:buFont typeface="+mj-lt"/>
              <a:buAutoNum type="arabicPeriod"/>
            </a:pPr>
            <a:r>
              <a:rPr lang="es-AR" dirty="0" smtClean="0"/>
              <a:t>Esta relación simbiótica le impide al hijo estructurarse </a:t>
            </a:r>
            <a:r>
              <a:rPr lang="es-AR" dirty="0" smtClean="0"/>
              <a:t>como sujeto </a:t>
            </a:r>
            <a:r>
              <a:rPr lang="es-AR" dirty="0" err="1" smtClean="0"/>
              <a:t>deseante</a:t>
            </a:r>
            <a:r>
              <a:rPr lang="es-AR" dirty="0" smtClean="0"/>
              <a:t> (esto conlleva a la angustia primaria).</a:t>
            </a:r>
          </a:p>
          <a:p>
            <a:pPr marL="342900" indent="-342900">
              <a:buFont typeface="+mj-lt"/>
              <a:buAutoNum type="arabicPeriod"/>
            </a:pPr>
            <a:r>
              <a:rPr lang="es-AR" dirty="0" smtClean="0"/>
              <a:t>La </a:t>
            </a:r>
            <a:r>
              <a:rPr lang="es-AR" dirty="0" smtClean="0"/>
              <a:t>droga ocupa el lugar del intento fallido de salir de esta relación simbiótica y de aplacamiento de la angustia </a:t>
            </a:r>
            <a:r>
              <a:rPr lang="es-AR" dirty="0" smtClean="0"/>
              <a:t>primaria.</a:t>
            </a:r>
            <a:r>
              <a:rPr lang="es-AR" dirty="0" smtClean="0"/>
              <a:t>  </a:t>
            </a:r>
            <a:br>
              <a:rPr lang="es-AR" dirty="0" smtClean="0"/>
            </a:br>
            <a:r>
              <a:rPr lang="es-AR" dirty="0" smtClean="0"/>
              <a:t/>
            </a:r>
            <a:br>
              <a:rPr lang="es-AR" dirty="0" smtClean="0"/>
            </a:br>
            <a:endParaRPr lang="es-A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611560" y="3356992"/>
            <a:ext cx="7344816" cy="1800200"/>
          </a:xfrm>
        </p:spPr>
        <p:txBody>
          <a:bodyPr>
            <a:noAutofit/>
          </a:bodyPr>
          <a:lstStyle/>
          <a:p>
            <a:r>
              <a:rPr lang="es-AR" sz="2000" b="1" dirty="0" smtClean="0">
                <a:solidFill>
                  <a:srgbClr val="000000"/>
                </a:solidFill>
                <a:latin typeface="Helvetica"/>
                <a:ea typeface="Times New Roman"/>
              </a:rPr>
              <a:t/>
            </a:r>
            <a:br>
              <a:rPr lang="es-AR" sz="2000" b="1" dirty="0" smtClean="0">
                <a:solidFill>
                  <a:srgbClr val="000000"/>
                </a:solidFill>
                <a:latin typeface="Helvetica"/>
                <a:ea typeface="Times New Roman"/>
              </a:rPr>
            </a:br>
            <a:r>
              <a:rPr lang="es-AR" sz="2000" b="1" dirty="0" smtClean="0">
                <a:solidFill>
                  <a:srgbClr val="000000"/>
                </a:solidFill>
                <a:latin typeface="Helvetica"/>
                <a:ea typeface="Times New Roman"/>
              </a:rPr>
              <a:t>Terapia familiar para pacientes de doble </a:t>
            </a:r>
            <a:r>
              <a:rPr lang="es-AR" sz="2000" b="1" dirty="0" smtClean="0">
                <a:solidFill>
                  <a:srgbClr val="000000"/>
                </a:solidFill>
                <a:latin typeface="Helvetica"/>
                <a:ea typeface="Times New Roman"/>
              </a:rPr>
              <a:t>diagnóstico.</a:t>
            </a:r>
            <a:r>
              <a:rPr lang="es-AR" sz="2000" b="1" dirty="0" smtClean="0">
                <a:solidFill>
                  <a:srgbClr val="000000"/>
                </a:solidFill>
                <a:latin typeface="Helvetica"/>
                <a:ea typeface="Times New Roman"/>
              </a:rPr>
              <a:t/>
            </a:r>
            <a:br>
              <a:rPr lang="es-AR" sz="2000" b="1" dirty="0" smtClean="0">
                <a:solidFill>
                  <a:srgbClr val="000000"/>
                </a:solidFill>
                <a:latin typeface="Helvetica"/>
                <a:ea typeface="Times New Roman"/>
              </a:rPr>
            </a:br>
            <a:r>
              <a:rPr lang="es-AR" sz="2000" b="1" dirty="0" smtClean="0">
                <a:solidFill>
                  <a:srgbClr val="000000"/>
                </a:solidFill>
                <a:latin typeface="Helvetica"/>
                <a:ea typeface="Times New Roman"/>
              </a:rPr>
              <a:t/>
            </a:r>
            <a:br>
              <a:rPr lang="es-AR" sz="2000" b="1" dirty="0" smtClean="0">
                <a:solidFill>
                  <a:srgbClr val="000000"/>
                </a:solidFill>
                <a:latin typeface="Helvetica"/>
                <a:ea typeface="Times New Roman"/>
              </a:rPr>
            </a:br>
            <a:r>
              <a:rPr lang="es-AR" sz="2000" dirty="0" smtClean="0">
                <a:solidFill>
                  <a:srgbClr val="000000"/>
                </a:solidFill>
                <a:latin typeface="Helvetica"/>
                <a:ea typeface="Times New Roman"/>
              </a:rPr>
              <a:t>Una de las claves del éxito del tratamiento consiste en que la </a:t>
            </a:r>
            <a:r>
              <a:rPr lang="es-AR" sz="2000" dirty="0" smtClean="0">
                <a:solidFill>
                  <a:srgbClr val="000000"/>
                </a:solidFill>
                <a:latin typeface="Helvetica"/>
                <a:ea typeface="Times New Roman"/>
              </a:rPr>
              <a:t>madre del paciente nos </a:t>
            </a:r>
            <a:r>
              <a:rPr lang="es-AR" sz="2000" dirty="0" smtClean="0">
                <a:solidFill>
                  <a:srgbClr val="000000"/>
                </a:solidFill>
                <a:latin typeface="Helvetica"/>
                <a:ea typeface="Times New Roman"/>
              </a:rPr>
              <a:t>autorice a intervenir como </a:t>
            </a:r>
            <a:r>
              <a:rPr lang="es-AR" sz="2000" dirty="0" smtClean="0">
                <a:solidFill>
                  <a:srgbClr val="000000"/>
                </a:solidFill>
                <a:latin typeface="Helvetica"/>
                <a:ea typeface="Times New Roman"/>
              </a:rPr>
              <a:t>representante de la función paterna.</a:t>
            </a:r>
            <a:br>
              <a:rPr lang="es-AR" sz="2000" dirty="0" smtClean="0">
                <a:solidFill>
                  <a:srgbClr val="000000"/>
                </a:solidFill>
                <a:latin typeface="Helvetica"/>
                <a:ea typeface="Times New Roman"/>
              </a:rPr>
            </a:br>
            <a:r>
              <a:rPr lang="es-AR" sz="2000" dirty="0" smtClean="0">
                <a:solidFill>
                  <a:srgbClr val="000000"/>
                </a:solidFill>
                <a:latin typeface="Helvetica"/>
                <a:ea typeface="Times New Roman"/>
              </a:rPr>
              <a:t/>
            </a:r>
            <a:br>
              <a:rPr lang="es-AR" sz="2000" dirty="0" smtClean="0">
                <a:solidFill>
                  <a:srgbClr val="000000"/>
                </a:solidFill>
                <a:latin typeface="Helvetica"/>
                <a:ea typeface="Times New Roman"/>
              </a:rPr>
            </a:br>
            <a:r>
              <a:rPr lang="es-AR" sz="2000" b="1" dirty="0" smtClean="0">
                <a:solidFill>
                  <a:srgbClr val="000000"/>
                </a:solidFill>
                <a:latin typeface="Helvetica"/>
                <a:ea typeface="Times New Roman"/>
              </a:rPr>
              <a:t>Comunidad terapéutica para pacientes de doble </a:t>
            </a:r>
            <a:r>
              <a:rPr lang="es-AR" sz="2000" b="1" dirty="0" smtClean="0">
                <a:solidFill>
                  <a:srgbClr val="000000"/>
                </a:solidFill>
                <a:latin typeface="Helvetica"/>
                <a:ea typeface="Times New Roman"/>
              </a:rPr>
              <a:t>diagnóstico</a:t>
            </a:r>
            <a:r>
              <a:rPr lang="es-AR" sz="2000" b="1" dirty="0" smtClean="0">
                <a:solidFill>
                  <a:srgbClr val="000000"/>
                </a:solidFill>
                <a:latin typeface="Helvetica"/>
                <a:ea typeface="Times New Roman"/>
              </a:rPr>
              <a:t/>
            </a:r>
            <a:br>
              <a:rPr lang="es-AR" sz="2000" b="1" dirty="0" smtClean="0">
                <a:solidFill>
                  <a:srgbClr val="000000"/>
                </a:solidFill>
                <a:latin typeface="Helvetica"/>
                <a:ea typeface="Times New Roman"/>
              </a:rPr>
            </a:br>
            <a:r>
              <a:rPr lang="es-AR" sz="2000" dirty="0" smtClean="0">
                <a:solidFill>
                  <a:srgbClr val="000000"/>
                </a:solidFill>
                <a:latin typeface="Helvetica"/>
                <a:ea typeface="Times New Roman"/>
              </a:rPr>
              <a:t/>
            </a:r>
            <a:br>
              <a:rPr lang="es-AR" sz="2000" dirty="0" smtClean="0">
                <a:solidFill>
                  <a:srgbClr val="000000"/>
                </a:solidFill>
                <a:latin typeface="Helvetica"/>
                <a:ea typeface="Times New Roman"/>
              </a:rPr>
            </a:br>
            <a:r>
              <a:rPr lang="es-AR" sz="2000" dirty="0" smtClean="0">
                <a:solidFill>
                  <a:srgbClr val="000000"/>
                </a:solidFill>
                <a:latin typeface="Helvetica"/>
                <a:ea typeface="Times New Roman"/>
              </a:rPr>
              <a:t>La </a:t>
            </a:r>
            <a:r>
              <a:rPr lang="es-AR" sz="2000" dirty="0" smtClean="0">
                <a:solidFill>
                  <a:srgbClr val="000000"/>
                </a:solidFill>
                <a:latin typeface="Helvetica"/>
                <a:ea typeface="Times New Roman"/>
              </a:rPr>
              <a:t>comunidad </a:t>
            </a:r>
            <a:r>
              <a:rPr lang="es-AR" sz="2000" dirty="0" smtClean="0">
                <a:solidFill>
                  <a:srgbClr val="000000"/>
                </a:solidFill>
                <a:latin typeface="Helvetica"/>
                <a:ea typeface="Times New Roman"/>
              </a:rPr>
              <a:t>terapéutica es entendida como la estructura significante que permite la eficacia simbólica, su acción se efectiviza como un ritual simbólico </a:t>
            </a:r>
            <a:r>
              <a:rPr lang="es-AR" sz="2000" dirty="0" smtClean="0">
                <a:solidFill>
                  <a:srgbClr val="000000"/>
                </a:solidFill>
                <a:latin typeface="Helvetica"/>
                <a:ea typeface="Times New Roman"/>
              </a:rPr>
              <a:t>cotidiano. Se realizan en dicha comunidad una serie de actividades cuya secuencia permite construir cierta </a:t>
            </a:r>
            <a:r>
              <a:rPr lang="es-AR" sz="2000" dirty="0" smtClean="0">
                <a:solidFill>
                  <a:srgbClr val="000000"/>
                </a:solidFill>
                <a:latin typeface="Helvetica"/>
                <a:ea typeface="Times New Roman"/>
              </a:rPr>
              <a:t>simbolización.</a:t>
            </a:r>
            <a:endParaRPr lang="es-AR"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sz="4000" dirty="0" smtClean="0"/>
              <a:t>Primer </a:t>
            </a:r>
            <a:r>
              <a:rPr lang="es-AR" sz="4000" dirty="0" smtClean="0"/>
              <a:t>diagnóstico </a:t>
            </a:r>
            <a:r>
              <a:rPr lang="es-AR" sz="4000" dirty="0" smtClean="0"/>
              <a:t>diferencial. Indicadores a observar en relación al paciente.</a:t>
            </a:r>
            <a:endParaRPr lang="es-AR" sz="4000" dirty="0"/>
          </a:p>
        </p:txBody>
      </p:sp>
      <p:sp>
        <p:nvSpPr>
          <p:cNvPr id="3" name="2 Marcador de contenido"/>
          <p:cNvSpPr>
            <a:spLocks noGrp="1"/>
          </p:cNvSpPr>
          <p:nvPr>
            <p:ph idx="1"/>
          </p:nvPr>
        </p:nvSpPr>
        <p:spPr/>
        <p:txBody>
          <a:bodyPr>
            <a:normAutofit lnSpcReduction="10000"/>
          </a:bodyPr>
          <a:lstStyle/>
          <a:p>
            <a:pPr marL="514350" indent="-514350">
              <a:buFont typeface="+mj-lt"/>
              <a:buAutoNum type="arabicPeriod"/>
            </a:pPr>
            <a:r>
              <a:rPr lang="es-AR" dirty="0" smtClean="0"/>
              <a:t>Grado de urgencia.</a:t>
            </a:r>
          </a:p>
          <a:p>
            <a:pPr marL="514350" indent="-514350">
              <a:buFont typeface="+mj-lt"/>
              <a:buAutoNum type="arabicPeriod"/>
            </a:pPr>
            <a:r>
              <a:rPr lang="es-AR" dirty="0" smtClean="0"/>
              <a:t>Estado Clínico.</a:t>
            </a:r>
          </a:p>
          <a:p>
            <a:pPr marL="514350" indent="-514350">
              <a:buFont typeface="+mj-lt"/>
              <a:buAutoNum type="arabicPeriod"/>
            </a:pPr>
            <a:r>
              <a:rPr lang="es-AR" dirty="0" smtClean="0"/>
              <a:t>Situación de intoxicación.</a:t>
            </a:r>
          </a:p>
          <a:p>
            <a:pPr marL="514350" indent="-514350">
              <a:buFont typeface="+mj-lt"/>
              <a:buAutoNum type="arabicPeriod"/>
            </a:pPr>
            <a:r>
              <a:rPr lang="es-AR" dirty="0" smtClean="0"/>
              <a:t>Rutina de intoxicación (uso, abuso y dependencia) Patrón de consumo.</a:t>
            </a:r>
          </a:p>
          <a:p>
            <a:pPr marL="514350" indent="-514350">
              <a:buFont typeface="+mj-lt"/>
              <a:buAutoNum type="arabicPeriod"/>
            </a:pPr>
            <a:r>
              <a:rPr lang="es-AR" dirty="0" smtClean="0"/>
              <a:t>Historia de sobredosis. </a:t>
            </a:r>
          </a:p>
          <a:p>
            <a:pPr marL="514350" indent="-514350">
              <a:buFont typeface="+mj-lt"/>
              <a:buAutoNum type="arabicPeriod"/>
            </a:pPr>
            <a:r>
              <a:rPr lang="es-AR" dirty="0" smtClean="0"/>
              <a:t>Otros actos riesgosos.</a:t>
            </a:r>
          </a:p>
          <a:p>
            <a:pPr marL="514350" indent="-514350">
              <a:buFont typeface="+mj-lt"/>
              <a:buAutoNum type="arabicPeriod"/>
            </a:pPr>
            <a:r>
              <a:rPr lang="es-AR" dirty="0" smtClean="0"/>
              <a:t>Posibilidad de acceso a las drogas. </a:t>
            </a:r>
            <a:endParaRPr lang="es-AR" dirty="0" smtClean="0"/>
          </a:p>
          <a:p>
            <a:pPr marL="514350" indent="-514350">
              <a:buFont typeface="+mj-lt"/>
              <a:buAutoNum type="arabicPeriod"/>
            </a:pPr>
            <a:r>
              <a:rPr lang="es-AR" dirty="0" smtClean="0"/>
              <a:t>Responsabilidad </a:t>
            </a:r>
            <a:r>
              <a:rPr lang="es-AR" dirty="0" smtClean="0"/>
              <a:t>social.</a:t>
            </a:r>
            <a:br>
              <a:rPr lang="es-AR" dirty="0" smtClean="0"/>
            </a:br>
            <a:endParaRPr lang="es-A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AR" sz="2800" dirty="0" smtClean="0"/>
              <a:t>Ámbitos Institucionales en los cuales usualmente se demanda tratamiento, según niveles de complejidad</a:t>
            </a:r>
            <a:endParaRPr lang="es-AR" sz="2800" dirty="0"/>
          </a:p>
        </p:txBody>
      </p:sp>
      <p:sp>
        <p:nvSpPr>
          <p:cNvPr id="3" name="2 Marcador de contenido"/>
          <p:cNvSpPr>
            <a:spLocks noGrp="1"/>
          </p:cNvSpPr>
          <p:nvPr>
            <p:ph idx="1"/>
          </p:nvPr>
        </p:nvSpPr>
        <p:spPr/>
        <p:txBody>
          <a:bodyPr>
            <a:normAutofit fontScale="92500" lnSpcReduction="20000"/>
          </a:bodyPr>
          <a:lstStyle/>
          <a:p>
            <a:pPr marL="514350" indent="-514350">
              <a:buFont typeface="+mj-lt"/>
              <a:buAutoNum type="arabicPeriod"/>
            </a:pPr>
            <a:r>
              <a:rPr lang="es-AR" dirty="0" smtClean="0"/>
              <a:t>Centro </a:t>
            </a:r>
            <a:r>
              <a:rPr lang="es-AR" dirty="0" smtClean="0"/>
              <a:t>Integral</a:t>
            </a:r>
            <a:r>
              <a:rPr lang="es-AR" dirty="0" smtClean="0"/>
              <a:t>. </a:t>
            </a:r>
          </a:p>
          <a:p>
            <a:pPr marL="514350" indent="-514350">
              <a:buFont typeface="+mj-lt"/>
              <a:buAutoNum type="arabicPeriod"/>
            </a:pPr>
            <a:r>
              <a:rPr lang="es-AR" dirty="0" smtClean="0"/>
              <a:t>Centro de </a:t>
            </a:r>
            <a:r>
              <a:rPr lang="es-AR" dirty="0" smtClean="0"/>
              <a:t>Urgencias </a:t>
            </a:r>
            <a:r>
              <a:rPr lang="es-AR" dirty="0" smtClean="0"/>
              <a:t>y </a:t>
            </a:r>
            <a:r>
              <a:rPr lang="es-AR" dirty="0" smtClean="0"/>
              <a:t>Desintoxicación</a:t>
            </a:r>
            <a:r>
              <a:rPr lang="es-AR" dirty="0" smtClean="0"/>
              <a:t>.</a:t>
            </a:r>
          </a:p>
          <a:p>
            <a:pPr marL="514350" indent="-514350">
              <a:buFont typeface="+mj-lt"/>
              <a:buAutoNum type="arabicPeriod"/>
            </a:pPr>
            <a:r>
              <a:rPr lang="es-AR" dirty="0" smtClean="0"/>
              <a:t>Clínica </a:t>
            </a:r>
            <a:r>
              <a:rPr lang="es-AR" dirty="0" smtClean="0"/>
              <a:t>Psiquiátrica</a:t>
            </a:r>
            <a:r>
              <a:rPr lang="es-AR" dirty="0" smtClean="0"/>
              <a:t>.</a:t>
            </a:r>
          </a:p>
          <a:p>
            <a:pPr marL="514350" indent="-514350">
              <a:buFont typeface="+mj-lt"/>
              <a:buAutoNum type="arabicPeriod"/>
            </a:pPr>
            <a:r>
              <a:rPr lang="es-AR" dirty="0" smtClean="0"/>
              <a:t>Comunidad Terapéutica de pacientes </a:t>
            </a:r>
            <a:r>
              <a:rPr lang="es-AR" dirty="0" smtClean="0"/>
              <a:t>adictos.</a:t>
            </a:r>
            <a:endParaRPr lang="es-AR" dirty="0" smtClean="0"/>
          </a:p>
          <a:p>
            <a:pPr marL="514350" indent="-514350">
              <a:buFont typeface="+mj-lt"/>
              <a:buAutoNum type="arabicPeriod"/>
            </a:pPr>
            <a:r>
              <a:rPr lang="es-AR" dirty="0" smtClean="0"/>
              <a:t>Comunidad Terapéutica de Doble </a:t>
            </a:r>
            <a:r>
              <a:rPr lang="es-AR" dirty="0" smtClean="0"/>
              <a:t>Diagnóstico (Internación) .</a:t>
            </a:r>
            <a:endParaRPr lang="es-AR" dirty="0" smtClean="0"/>
          </a:p>
          <a:p>
            <a:pPr marL="514350" indent="-514350">
              <a:buFont typeface="+mj-lt"/>
              <a:buAutoNum type="arabicPeriod"/>
            </a:pPr>
            <a:r>
              <a:rPr lang="es-AR" dirty="0" smtClean="0"/>
              <a:t>Clínica de Día para pacientes adictos.</a:t>
            </a:r>
          </a:p>
          <a:p>
            <a:pPr marL="514350" indent="-514350">
              <a:buFont typeface="+mj-lt"/>
              <a:buAutoNum type="arabicPeriod"/>
            </a:pPr>
            <a:r>
              <a:rPr lang="es-AR" dirty="0" smtClean="0"/>
              <a:t>Clínica de </a:t>
            </a:r>
            <a:r>
              <a:rPr lang="es-AR" dirty="0" smtClean="0"/>
              <a:t>Día </a:t>
            </a:r>
            <a:r>
              <a:rPr lang="es-AR" dirty="0" smtClean="0"/>
              <a:t>para pacientes de </a:t>
            </a:r>
            <a:r>
              <a:rPr lang="es-AR" dirty="0" smtClean="0"/>
              <a:t>Doble Diagnóstico</a:t>
            </a:r>
            <a:r>
              <a:rPr lang="es-AR" dirty="0" smtClean="0"/>
              <a:t>.</a:t>
            </a:r>
          </a:p>
          <a:p>
            <a:pPr marL="514350" indent="-514350">
              <a:buFont typeface="+mj-lt"/>
              <a:buAutoNum type="arabicPeriod"/>
            </a:pPr>
            <a:r>
              <a:rPr lang="es-AR" dirty="0" smtClean="0"/>
              <a:t>Tratamientos </a:t>
            </a:r>
            <a:r>
              <a:rPr lang="es-AR" dirty="0" smtClean="0"/>
              <a:t>Ambulatorios para </a:t>
            </a:r>
            <a:r>
              <a:rPr lang="es-AR" dirty="0" smtClean="0"/>
              <a:t>pacientes adictos y para pacientes de Doble </a:t>
            </a:r>
            <a:r>
              <a:rPr lang="es-AR" dirty="0" smtClean="0"/>
              <a:t>Diagnóstico</a:t>
            </a:r>
            <a:r>
              <a:rPr lang="es-AR" dirty="0" smtClean="0"/>
              <a:t>.</a:t>
            </a:r>
            <a:r>
              <a:rPr lang="es-AR" dirty="0" smtClean="0"/>
              <a:t/>
            </a:r>
            <a:br>
              <a:rPr lang="es-AR" dirty="0" smtClean="0"/>
            </a:br>
            <a:r>
              <a:rPr lang="es-AR" dirty="0" smtClean="0"/>
              <a:t/>
            </a:r>
            <a:br>
              <a:rPr lang="es-AR" dirty="0" smtClean="0"/>
            </a:br>
            <a:endParaRPr lang="es-A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899592" y="764704"/>
            <a:ext cx="7488832" cy="7201972"/>
          </a:xfrm>
          <a:prstGeom prst="rect">
            <a:avLst/>
          </a:prstGeom>
        </p:spPr>
        <p:txBody>
          <a:bodyPr wrap="square">
            <a:spAutoFit/>
          </a:bodyPr>
          <a:lstStyle/>
          <a:p>
            <a:pPr>
              <a:buFont typeface="Arial" pitchFamily="34" charset="0"/>
              <a:buChar char="•"/>
            </a:pPr>
            <a:r>
              <a:rPr lang="es-AR" sz="2000" dirty="0" smtClean="0"/>
              <a:t> Se deberá realizar un diagnóstico presuntivo del paciente tanto del cuadro de base, como del cuadro de adicción, y de la familia, lo que permitirá una derivación adecuada de acuerdo a la grado de complejidad del caso. </a:t>
            </a:r>
          </a:p>
          <a:p>
            <a:pPr>
              <a:buFont typeface="Arial" pitchFamily="34" charset="0"/>
              <a:buChar char="•"/>
            </a:pPr>
            <a:r>
              <a:rPr lang="es-AR" sz="2000" dirty="0" smtClean="0"/>
              <a:t> Este </a:t>
            </a:r>
            <a:r>
              <a:rPr lang="es-AR" sz="2000" dirty="0" smtClean="0"/>
              <a:t>diagnóstico permitirá formular hipótesis de trabajo y estrategias de tratamiento.</a:t>
            </a:r>
          </a:p>
          <a:p>
            <a:pPr>
              <a:buFont typeface="Arial" pitchFamily="34" charset="0"/>
              <a:buChar char="•"/>
            </a:pPr>
            <a:r>
              <a:rPr lang="es-AR" sz="2000" dirty="0" smtClean="0"/>
              <a:t> En </a:t>
            </a:r>
            <a:r>
              <a:rPr lang="es-AR" sz="2000" dirty="0" smtClean="0"/>
              <a:t>algunos casos, dada la sintomatología que presenta el caso, podemos vernos en la necesidad de realizar un diagnóstico diferencial entre psicosis tóxica y cuadro de base psicótico </a:t>
            </a:r>
            <a:r>
              <a:rPr lang="es-AR" sz="2000" dirty="0" smtClean="0"/>
              <a:t>(variantes </a:t>
            </a:r>
            <a:r>
              <a:rPr lang="es-AR" sz="2000" dirty="0" smtClean="0"/>
              <a:t>de las </a:t>
            </a:r>
            <a:r>
              <a:rPr lang="es-AR" sz="2000" dirty="0" smtClean="0"/>
              <a:t>esquizofrenias).</a:t>
            </a:r>
            <a:endParaRPr lang="es-AR" sz="2000" dirty="0" smtClean="0"/>
          </a:p>
          <a:p>
            <a:pPr>
              <a:buFont typeface="Arial" pitchFamily="34" charset="0"/>
              <a:buChar char="•"/>
            </a:pPr>
            <a:r>
              <a:rPr lang="es-AR" sz="2000" dirty="0" smtClean="0"/>
              <a:t> Herramientas:</a:t>
            </a:r>
            <a:endParaRPr lang="es-AR" sz="2000" dirty="0" smtClean="0"/>
          </a:p>
          <a:p>
            <a:pPr marL="800100" lvl="1" indent="-342900">
              <a:buFont typeface="+mj-lt"/>
              <a:buAutoNum type="arabicPeriod"/>
            </a:pPr>
            <a:r>
              <a:rPr lang="es-AR" sz="2000" dirty="0" smtClean="0"/>
              <a:t>Entrevista </a:t>
            </a:r>
            <a:r>
              <a:rPr lang="es-AR" sz="2000" dirty="0" err="1" smtClean="0"/>
              <a:t>Semi</a:t>
            </a:r>
            <a:r>
              <a:rPr lang="es-AR" sz="2000" dirty="0" smtClean="0"/>
              <a:t>-Dirigida.</a:t>
            </a:r>
          </a:p>
          <a:p>
            <a:pPr marL="800100" lvl="1" indent="-342900">
              <a:buFont typeface="+mj-lt"/>
              <a:buAutoNum type="arabicPeriod"/>
            </a:pPr>
            <a:r>
              <a:rPr lang="es-AR" sz="2000" dirty="0" smtClean="0"/>
              <a:t>Anamnesis.</a:t>
            </a:r>
            <a:endParaRPr lang="es-AR" sz="2000" dirty="0" smtClean="0"/>
          </a:p>
          <a:p>
            <a:pPr marL="800100" lvl="1" indent="-342900">
              <a:buFont typeface="+mj-lt"/>
              <a:buAutoNum type="arabicPeriod"/>
            </a:pPr>
            <a:r>
              <a:rPr lang="es-AR" sz="2000" dirty="0" smtClean="0"/>
              <a:t>Registro </a:t>
            </a:r>
            <a:r>
              <a:rPr lang="es-AR" sz="2000" dirty="0" smtClean="0"/>
              <a:t>de </a:t>
            </a:r>
            <a:r>
              <a:rPr lang="es-AR" sz="2000" dirty="0" smtClean="0"/>
              <a:t>datos: </a:t>
            </a:r>
            <a:r>
              <a:rPr lang="es-AR" sz="2000" dirty="0" smtClean="0"/>
              <a:t>Modelo de Historia Clínica.</a:t>
            </a:r>
          </a:p>
          <a:p>
            <a:pPr marL="800100" lvl="1" indent="-342900">
              <a:buFont typeface="+mj-lt"/>
              <a:buAutoNum type="arabicPeriod"/>
            </a:pPr>
            <a:r>
              <a:rPr lang="es-AR" sz="2000" dirty="0" smtClean="0"/>
              <a:t>Esquema de </a:t>
            </a:r>
            <a:r>
              <a:rPr lang="es-AR" sz="2000" dirty="0" smtClean="0"/>
              <a:t>Patrón </a:t>
            </a:r>
            <a:r>
              <a:rPr lang="es-AR" sz="2000" dirty="0" smtClean="0"/>
              <a:t>de </a:t>
            </a:r>
            <a:r>
              <a:rPr lang="es-AR" sz="2000" dirty="0" smtClean="0"/>
              <a:t>Consumo</a:t>
            </a:r>
            <a:r>
              <a:rPr lang="es-AR" sz="2000" dirty="0" smtClean="0"/>
              <a:t>.</a:t>
            </a:r>
          </a:p>
          <a:p>
            <a:pPr marL="800100" lvl="1" indent="-342900"/>
            <a:endParaRPr lang="es-AR" dirty="0" smtClean="0"/>
          </a:p>
          <a:p>
            <a:pPr marL="800100" lvl="1" indent="-342900"/>
            <a:endParaRPr lang="es-AR" dirty="0" smtClean="0"/>
          </a:p>
          <a:p>
            <a:pPr marL="800100" lvl="1" indent="-342900"/>
            <a:endParaRPr lang="es-AR" dirty="0" smtClean="0"/>
          </a:p>
          <a:p>
            <a:pPr marL="800100" lvl="1" indent="-342900">
              <a:buFont typeface="+mj-lt"/>
              <a:buAutoNum type="arabicPeriod"/>
            </a:pPr>
            <a:endParaRPr lang="es-AR" dirty="0" smtClean="0"/>
          </a:p>
          <a:p>
            <a:pPr marL="800100" lvl="1" indent="-342900">
              <a:buFont typeface="+mj-lt"/>
              <a:buAutoNum type="arabicPeriod"/>
            </a:pPr>
            <a:endParaRPr lang="es-AR" dirty="0" smtClean="0"/>
          </a:p>
          <a:p>
            <a:pPr marL="800100" lvl="1" indent="-342900">
              <a:buFont typeface="+mj-lt"/>
              <a:buAutoNum type="arabicPeriod"/>
            </a:pPr>
            <a:endParaRPr lang="es-AR" dirty="0" smtClean="0"/>
          </a:p>
          <a:p>
            <a:pPr marL="800100" lvl="1" indent="-342900">
              <a:buFont typeface="+mj-lt"/>
              <a:buAutoNum type="arabicPeriod"/>
            </a:pPr>
            <a:endParaRPr lang="es-AR" dirty="0" smtClean="0"/>
          </a:p>
          <a:p>
            <a:pPr marL="800100" lvl="1" indent="-342900">
              <a:buFont typeface="+mj-lt"/>
              <a:buAutoNum type="arabicPeriod"/>
            </a:pPr>
            <a:endParaRPr lang="es-AR" dirty="0" smtClean="0"/>
          </a:p>
          <a:p>
            <a:pPr marL="800100" lvl="1" indent="-342900">
              <a:buFont typeface="+mj-lt"/>
              <a:buAutoNum type="arabicPeriod"/>
            </a:pPr>
            <a:endParaRPr lang="es-AR"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AR" sz="3200" b="1" dirty="0" smtClean="0"/>
              <a:t>Psicosis Tóxicas.</a:t>
            </a:r>
            <a:endParaRPr lang="es-AR" sz="3200" dirty="0"/>
          </a:p>
        </p:txBody>
      </p:sp>
      <p:sp>
        <p:nvSpPr>
          <p:cNvPr id="3" name="2 Marcador de contenido"/>
          <p:cNvSpPr>
            <a:spLocks noGrp="1"/>
          </p:cNvSpPr>
          <p:nvPr>
            <p:ph idx="1"/>
          </p:nvPr>
        </p:nvSpPr>
        <p:spPr/>
        <p:txBody>
          <a:bodyPr/>
          <a:lstStyle/>
          <a:p>
            <a:r>
              <a:rPr lang="es-AR" dirty="0" smtClean="0"/>
              <a:t>Con el término “Psicosis Tóxicas”  nos referimos al paciente que presenta un cuadro de psicosis de manera aguda produciendo fenómenos elementales </a:t>
            </a:r>
            <a:r>
              <a:rPr lang="es-AR" dirty="0" smtClean="0"/>
              <a:t>tales como </a:t>
            </a:r>
            <a:r>
              <a:rPr lang="es-AR" dirty="0" smtClean="0"/>
              <a:t>ideas delirantes (en muchas oportunidades de tipo paranoico) alucinaciones, confusiones espacio temporales, trastornos del </a:t>
            </a:r>
            <a:r>
              <a:rPr lang="es-AR" dirty="0" smtClean="0"/>
              <a:t>ánimo </a:t>
            </a:r>
            <a:r>
              <a:rPr lang="es-AR" dirty="0" smtClean="0"/>
              <a:t>que ciclan </a:t>
            </a:r>
            <a:r>
              <a:rPr lang="es-AR" dirty="0" smtClean="0"/>
              <a:t>velozmente y </a:t>
            </a:r>
            <a:r>
              <a:rPr lang="es-AR" dirty="0" smtClean="0"/>
              <a:t>cuadros de excitación psicomotriz que se presentan por el consumo de sustancias psicoactivas. En general dicho cuadro desaparece con posterioridad a la desintoxicación.</a:t>
            </a:r>
          </a:p>
          <a:p>
            <a:endParaRPr lang="es-A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268760"/>
            <a:ext cx="7488832" cy="578328"/>
          </a:xfrm>
        </p:spPr>
        <p:txBody>
          <a:bodyPr>
            <a:normAutofit/>
          </a:bodyPr>
          <a:lstStyle/>
          <a:p>
            <a:pPr algn="ctr"/>
            <a:r>
              <a:rPr lang="es-AR" sz="3200" dirty="0" smtClean="0"/>
              <a:t>Diagnóstico del Cuadro de Base.</a:t>
            </a:r>
            <a:endParaRPr lang="es-AR" sz="3200" dirty="0"/>
          </a:p>
        </p:txBody>
      </p:sp>
      <p:sp>
        <p:nvSpPr>
          <p:cNvPr id="3" name="2 Marcador de contenido"/>
          <p:cNvSpPr>
            <a:spLocks noGrp="1"/>
          </p:cNvSpPr>
          <p:nvPr>
            <p:ph idx="1"/>
          </p:nvPr>
        </p:nvSpPr>
        <p:spPr/>
        <p:txBody>
          <a:bodyPr>
            <a:normAutofit fontScale="92500" lnSpcReduction="20000"/>
          </a:bodyPr>
          <a:lstStyle/>
          <a:p>
            <a:r>
              <a:rPr lang="es-AR" dirty="0" smtClean="0"/>
              <a:t>Los cuadros de psicosis y esquizofrenia pueden presentarse en la </a:t>
            </a:r>
            <a:r>
              <a:rPr lang="es-AR" dirty="0" smtClean="0"/>
              <a:t>adolescencia, </a:t>
            </a:r>
            <a:r>
              <a:rPr lang="es-AR" dirty="0" smtClean="0"/>
              <a:t>en la primera juventud, alrededor de los 20 años, o bien en la </a:t>
            </a:r>
            <a:r>
              <a:rPr lang="es-AR" dirty="0" smtClean="0"/>
              <a:t>adultez</a:t>
            </a:r>
            <a:r>
              <a:rPr lang="es-AR" dirty="0" smtClean="0"/>
              <a:t>, alrededor de los 30 años, salvo las psicosis infantiles o hebefrenias en la </a:t>
            </a:r>
            <a:r>
              <a:rPr lang="es-AR" dirty="0" smtClean="0"/>
              <a:t>pubertad.</a:t>
            </a:r>
          </a:p>
          <a:p>
            <a:r>
              <a:rPr lang="es-AR" dirty="0" smtClean="0"/>
              <a:t>En </a:t>
            </a:r>
            <a:r>
              <a:rPr lang="es-AR" dirty="0" smtClean="0"/>
              <a:t>los relatos </a:t>
            </a:r>
            <a:r>
              <a:rPr lang="es-AR" dirty="0" smtClean="0"/>
              <a:t>de las entrevistas se observa frecuentemente que el inicio del </a:t>
            </a:r>
            <a:r>
              <a:rPr lang="es-AR" dirty="0" smtClean="0"/>
              <a:t>consumo coincide con el primer brote psicótico</a:t>
            </a:r>
            <a:r>
              <a:rPr lang="es-AR" dirty="0" smtClean="0"/>
              <a:t>.</a:t>
            </a:r>
          </a:p>
          <a:p>
            <a:r>
              <a:rPr lang="es-AR" dirty="0" smtClean="0"/>
              <a:t>Algunos prefieren denominar a los pacientes de diagnóstico dual como de múltiples diagnósticos, dado que tienen asociadas otras patologías (neurológicas, cardiológicas, hepáticas, HIV, etc.)</a:t>
            </a:r>
            <a:r>
              <a:rPr lang="es-AR" dirty="0" smtClean="0"/>
              <a:t/>
            </a:r>
            <a:br>
              <a:rPr lang="es-AR" dirty="0" smtClean="0"/>
            </a:br>
            <a:r>
              <a:rPr lang="es-AR" dirty="0" smtClean="0"/>
              <a:t/>
            </a:r>
            <a:br>
              <a:rPr lang="es-AR" dirty="0" smtClean="0"/>
            </a:br>
            <a:endParaRPr lang="es-A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3528" y="476672"/>
            <a:ext cx="7859216" cy="938368"/>
          </a:xfrm>
        </p:spPr>
        <p:txBody>
          <a:bodyPr>
            <a:normAutofit/>
          </a:bodyPr>
          <a:lstStyle/>
          <a:p>
            <a:pPr algn="ctr"/>
            <a:r>
              <a:rPr lang="es-AR" sz="3200" dirty="0" smtClean="0"/>
              <a:t>Por qué consumen los pacientes psicóticos?</a:t>
            </a:r>
            <a:endParaRPr lang="es-AR" sz="3200" dirty="0"/>
          </a:p>
        </p:txBody>
      </p:sp>
      <p:sp>
        <p:nvSpPr>
          <p:cNvPr id="3" name="2 Marcador de contenido"/>
          <p:cNvSpPr>
            <a:spLocks noGrp="1"/>
          </p:cNvSpPr>
          <p:nvPr>
            <p:ph idx="1"/>
          </p:nvPr>
        </p:nvSpPr>
        <p:spPr/>
        <p:txBody>
          <a:bodyPr>
            <a:normAutofit fontScale="77500" lnSpcReduction="20000"/>
          </a:bodyPr>
          <a:lstStyle/>
          <a:p>
            <a:r>
              <a:rPr lang="es-AR" dirty="0" smtClean="0"/>
              <a:t>Los pacientes psicóticos habitualmente presentan </a:t>
            </a:r>
            <a:r>
              <a:rPr lang="es-AR" dirty="0" smtClean="0"/>
              <a:t>un alto </a:t>
            </a:r>
            <a:r>
              <a:rPr lang="es-AR" dirty="0" smtClean="0"/>
              <a:t>sufrimiento psíquico (angustia </a:t>
            </a:r>
            <a:r>
              <a:rPr lang="es-AR" dirty="0" smtClean="0"/>
              <a:t>primaria, </a:t>
            </a:r>
            <a:r>
              <a:rPr lang="es-AR" dirty="0" smtClean="0"/>
              <a:t>alucinaciones visuales, </a:t>
            </a:r>
            <a:r>
              <a:rPr lang="es-AR" dirty="0" smtClean="0"/>
              <a:t>auditivas, delirios</a:t>
            </a:r>
            <a:r>
              <a:rPr lang="es-AR" dirty="0" smtClean="0"/>
              <a:t>, </a:t>
            </a:r>
            <a:r>
              <a:rPr lang="es-AR" dirty="0" smtClean="0"/>
              <a:t> despersonalización </a:t>
            </a:r>
            <a:r>
              <a:rPr lang="es-AR" dirty="0" smtClean="0"/>
              <a:t>y </a:t>
            </a:r>
            <a:r>
              <a:rPr lang="es-AR" dirty="0" smtClean="0"/>
              <a:t>fragmentación del cuerpo) lo cual constituye los llamados fenómenos </a:t>
            </a:r>
            <a:r>
              <a:rPr lang="es-AR" dirty="0" smtClean="0"/>
              <a:t>positivos de la psicosis. </a:t>
            </a:r>
            <a:endParaRPr lang="es-AR" dirty="0" smtClean="0"/>
          </a:p>
          <a:p>
            <a:r>
              <a:rPr lang="es-AR" dirty="0" smtClean="0"/>
              <a:t>Los </a:t>
            </a:r>
            <a:r>
              <a:rPr lang="es-AR" dirty="0" smtClean="0"/>
              <a:t>fenómenos negativos de la </a:t>
            </a:r>
            <a:r>
              <a:rPr lang="es-AR" dirty="0" smtClean="0"/>
              <a:t>psicosis se refieren a la sensación </a:t>
            </a:r>
            <a:r>
              <a:rPr lang="es-AR" dirty="0" smtClean="0"/>
              <a:t>de </a:t>
            </a:r>
            <a:r>
              <a:rPr lang="es-AR" dirty="0" smtClean="0"/>
              <a:t>vacío y a las </a:t>
            </a:r>
            <a:r>
              <a:rPr lang="es-AR" dirty="0" err="1" smtClean="0"/>
              <a:t>seudo</a:t>
            </a:r>
            <a:r>
              <a:rPr lang="es-AR" dirty="0" smtClean="0"/>
              <a:t>-depresiones.</a:t>
            </a:r>
          </a:p>
          <a:p>
            <a:r>
              <a:rPr lang="es-AR" dirty="0" smtClean="0"/>
              <a:t>Los </a:t>
            </a:r>
            <a:r>
              <a:rPr lang="es-AR" dirty="0" smtClean="0"/>
              <a:t>pacientes psicóticos intentan con el consumo de </a:t>
            </a:r>
            <a:r>
              <a:rPr lang="es-AR" dirty="0" smtClean="0"/>
              <a:t>drogas aliviar </a:t>
            </a:r>
            <a:r>
              <a:rPr lang="es-AR" dirty="0" smtClean="0"/>
              <a:t>el sufrimiento </a:t>
            </a:r>
            <a:r>
              <a:rPr lang="es-AR" dirty="0" smtClean="0"/>
              <a:t>psíquico; esta automedicación es un </a:t>
            </a:r>
            <a:r>
              <a:rPr lang="es-AR" dirty="0" smtClean="0"/>
              <a:t>intento fallido </a:t>
            </a:r>
            <a:r>
              <a:rPr lang="es-AR" dirty="0" smtClean="0"/>
              <a:t>de alivio. </a:t>
            </a:r>
            <a:endParaRPr lang="es-AR" dirty="0" smtClean="0"/>
          </a:p>
          <a:p>
            <a:r>
              <a:rPr lang="es-AR" dirty="0" smtClean="0"/>
              <a:t>Por otro lado el </a:t>
            </a:r>
            <a:r>
              <a:rPr lang="es-AR" dirty="0" smtClean="0"/>
              <a:t>consumo de drogas posibilita en nuestra cultura tener un grupo de </a:t>
            </a:r>
            <a:r>
              <a:rPr lang="es-AR" dirty="0" smtClean="0"/>
              <a:t>pertenencia; </a:t>
            </a:r>
            <a:r>
              <a:rPr lang="es-AR" dirty="0" smtClean="0"/>
              <a:t>grupo que no se lograría </a:t>
            </a:r>
            <a:r>
              <a:rPr lang="es-AR" dirty="0" smtClean="0"/>
              <a:t>sólo </a:t>
            </a:r>
            <a:r>
              <a:rPr lang="es-AR" dirty="0" smtClean="0"/>
              <a:t>como sujetos psicóticos dado que en nuestra cultura la psicosis es rechazada . El consumo de drogas les posibilita una </a:t>
            </a:r>
            <a:r>
              <a:rPr lang="es-AR" dirty="0" smtClean="0"/>
              <a:t>identidad: </a:t>
            </a:r>
            <a:r>
              <a:rPr lang="es-AR" dirty="0" smtClean="0"/>
              <a:t>“SER ADICTO.” </a:t>
            </a:r>
            <a:endParaRPr lang="es-AR" dirty="0" smtClean="0"/>
          </a:p>
          <a:p>
            <a:r>
              <a:rPr lang="es-AR" dirty="0" smtClean="0"/>
              <a:t>También </a:t>
            </a:r>
            <a:r>
              <a:rPr lang="es-AR" dirty="0" smtClean="0"/>
              <a:t>la adicción en el paciente psicótico es un intento fallido de romper con la relación simbiótica con la madre.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18864" y="548680"/>
            <a:ext cx="8229600" cy="1143000"/>
          </a:xfrm>
        </p:spPr>
        <p:txBody>
          <a:bodyPr>
            <a:normAutofit/>
          </a:bodyPr>
          <a:lstStyle/>
          <a:p>
            <a:pPr algn="ctr"/>
            <a:r>
              <a:rPr lang="es-AR" sz="3200" dirty="0" smtClean="0"/>
              <a:t>Cómo </a:t>
            </a:r>
            <a:r>
              <a:rPr lang="es-AR" sz="3200" dirty="0" smtClean="0"/>
              <a:t>realizar un diagnostico </a:t>
            </a:r>
            <a:r>
              <a:rPr lang="es-AR" sz="3200" dirty="0" smtClean="0"/>
              <a:t>diferencial?</a:t>
            </a:r>
            <a:endParaRPr lang="es-AR" sz="3200" dirty="0"/>
          </a:p>
        </p:txBody>
      </p:sp>
      <p:sp>
        <p:nvSpPr>
          <p:cNvPr id="3" name="2 Marcador de contenido"/>
          <p:cNvSpPr>
            <a:spLocks noGrp="1"/>
          </p:cNvSpPr>
          <p:nvPr>
            <p:ph idx="1"/>
          </p:nvPr>
        </p:nvSpPr>
        <p:spPr/>
        <p:txBody>
          <a:bodyPr>
            <a:normAutofit fontScale="25000" lnSpcReduction="20000"/>
          </a:bodyPr>
          <a:lstStyle/>
          <a:p>
            <a:r>
              <a:rPr lang="es-AR" sz="8000" b="1" dirty="0" smtClean="0"/>
              <a:t>Entrevistas </a:t>
            </a:r>
            <a:r>
              <a:rPr lang="es-AR" sz="8000" b="1" dirty="0" err="1" smtClean="0"/>
              <a:t>semi</a:t>
            </a:r>
            <a:r>
              <a:rPr lang="es-AR" sz="8000" b="1" dirty="0" smtClean="0"/>
              <a:t>- dirigidas a la </a:t>
            </a:r>
            <a:r>
              <a:rPr lang="es-AR" sz="8000" b="1" dirty="0" smtClean="0"/>
              <a:t>familia.</a:t>
            </a:r>
          </a:p>
          <a:p>
            <a:r>
              <a:rPr lang="es-AR" sz="8000" b="1" dirty="0" smtClean="0"/>
              <a:t>Anamnesis - </a:t>
            </a:r>
            <a:r>
              <a:rPr lang="es-AR" sz="8000" b="1" dirty="0" smtClean="0"/>
              <a:t>historial vital- historia de la enfermedad</a:t>
            </a:r>
            <a:br>
              <a:rPr lang="es-AR" sz="8000" b="1" dirty="0" smtClean="0"/>
            </a:br>
            <a:endParaRPr lang="es-AR" sz="8000" b="1" dirty="0" smtClean="0"/>
          </a:p>
          <a:p>
            <a:pPr marL="1371600" indent="-1371600">
              <a:buFont typeface="+mj-lt"/>
              <a:buAutoNum type="arabicPeriod"/>
            </a:pPr>
            <a:r>
              <a:rPr lang="es-AR" sz="8000" dirty="0" smtClean="0"/>
              <a:t>Historia  de </a:t>
            </a:r>
            <a:r>
              <a:rPr lang="es-AR" sz="8000" dirty="0" smtClean="0"/>
              <a:t>la pareja </a:t>
            </a:r>
            <a:r>
              <a:rPr lang="es-AR" sz="8000" dirty="0" smtClean="0"/>
              <a:t>parental - </a:t>
            </a:r>
            <a:r>
              <a:rPr lang="es-AR" sz="8000" dirty="0" smtClean="0"/>
              <a:t>historia de la </a:t>
            </a:r>
            <a:r>
              <a:rPr lang="es-AR" sz="8000" dirty="0" smtClean="0"/>
              <a:t>familia</a:t>
            </a:r>
            <a:endParaRPr lang="es-AR" sz="8000" dirty="0" smtClean="0"/>
          </a:p>
          <a:p>
            <a:pPr marL="1371600" indent="-1371600">
              <a:buFont typeface="+mj-lt"/>
              <a:buAutoNum type="arabicPeriod"/>
            </a:pPr>
            <a:r>
              <a:rPr lang="es-AR" sz="8000" dirty="0" smtClean="0"/>
              <a:t>C</a:t>
            </a:r>
            <a:r>
              <a:rPr lang="es-AR" sz="8000" dirty="0" smtClean="0"/>
              <a:t>oncepción- </a:t>
            </a:r>
            <a:r>
              <a:rPr lang="es-AR" sz="8000" dirty="0" smtClean="0"/>
              <a:t>hijo deseado o </a:t>
            </a:r>
            <a:r>
              <a:rPr lang="es-AR" sz="8000" dirty="0" smtClean="0"/>
              <a:t>no.</a:t>
            </a:r>
            <a:endParaRPr lang="es-AR" sz="8000" dirty="0" smtClean="0"/>
          </a:p>
          <a:p>
            <a:pPr marL="1371600" indent="-1371600">
              <a:buFont typeface="+mj-lt"/>
              <a:buAutoNum type="arabicPeriod"/>
            </a:pPr>
            <a:r>
              <a:rPr lang="es-AR" sz="8000" dirty="0" smtClean="0"/>
              <a:t>Embarazo y  parto.</a:t>
            </a:r>
            <a:endParaRPr lang="es-AR" sz="8000" dirty="0" smtClean="0"/>
          </a:p>
          <a:p>
            <a:pPr marL="1371600" indent="-1371600">
              <a:buFont typeface="+mj-lt"/>
              <a:buAutoNum type="arabicPeriod"/>
            </a:pPr>
            <a:r>
              <a:rPr lang="es-AR" sz="8000" dirty="0" smtClean="0"/>
              <a:t>Evolución neurológica: sostener </a:t>
            </a:r>
            <a:r>
              <a:rPr lang="es-AR" sz="8000" dirty="0" smtClean="0"/>
              <a:t>la cabeza, sentarse, pararse, caminar, hablar</a:t>
            </a:r>
            <a:r>
              <a:rPr lang="es-AR" sz="8000" dirty="0" smtClean="0"/>
              <a:t>, </a:t>
            </a:r>
            <a:r>
              <a:rPr lang="es-AR" sz="8000" dirty="0" smtClean="0"/>
              <a:t>dentición</a:t>
            </a:r>
            <a:r>
              <a:rPr lang="es-AR" sz="8000" dirty="0" smtClean="0"/>
              <a:t>, etc. </a:t>
            </a:r>
          </a:p>
          <a:p>
            <a:pPr marL="1371600" indent="-1371600">
              <a:buFont typeface="+mj-lt"/>
              <a:buAutoNum type="arabicPeriod"/>
            </a:pPr>
            <a:r>
              <a:rPr lang="es-AR" sz="8000" dirty="0" smtClean="0"/>
              <a:t>Construcción del yo: cólicos </a:t>
            </a:r>
            <a:r>
              <a:rPr lang="es-AR" sz="8000" dirty="0" smtClean="0"/>
              <a:t>del tercer mes, angustia del octavo mes, lactancia, </a:t>
            </a:r>
            <a:r>
              <a:rPr lang="es-AR" sz="8000" dirty="0" smtClean="0"/>
              <a:t>terror nocturno, imagen </a:t>
            </a:r>
            <a:r>
              <a:rPr lang="es-AR" sz="8000" dirty="0" smtClean="0"/>
              <a:t>en el espejo</a:t>
            </a:r>
            <a:r>
              <a:rPr lang="es-AR" sz="8000" dirty="0" smtClean="0"/>
              <a:t>. </a:t>
            </a:r>
          </a:p>
          <a:p>
            <a:pPr marL="1371600" indent="-1371600">
              <a:buFont typeface="+mj-lt"/>
              <a:buAutoNum type="arabicPeriod"/>
            </a:pPr>
            <a:r>
              <a:rPr lang="es-AR" sz="8000" dirty="0" smtClean="0"/>
              <a:t>Enfermedades de importancia.</a:t>
            </a:r>
          </a:p>
          <a:p>
            <a:pPr marL="1371600" indent="-1371600">
              <a:buFont typeface="+mj-lt"/>
              <a:buAutoNum type="arabicPeriod"/>
            </a:pPr>
            <a:r>
              <a:rPr lang="es-AR" sz="8000" dirty="0" smtClean="0"/>
              <a:t>Escolaridad: guardería, jardín de infantes, preescolar , escuela primaria y secundaria.</a:t>
            </a:r>
          </a:p>
          <a:p>
            <a:pPr marL="1371600" indent="-1371600">
              <a:buFont typeface="+mj-lt"/>
              <a:buAutoNum type="arabicPeriod"/>
            </a:pPr>
            <a:r>
              <a:rPr lang="es-AR" sz="8000" dirty="0" smtClean="0"/>
              <a:t>Amigos dentro de las distintas etapas.</a:t>
            </a:r>
          </a:p>
          <a:p>
            <a:pPr marL="1371600" indent="-1371600">
              <a:buFont typeface="+mj-lt"/>
              <a:buAutoNum type="arabicPeriod"/>
            </a:pPr>
            <a:r>
              <a:rPr lang="es-AR" sz="8000" dirty="0" smtClean="0"/>
              <a:t>Historia de las parejas.</a:t>
            </a:r>
            <a:endParaRPr lang="es-AR" sz="8000" dirty="0" smtClean="0"/>
          </a:p>
          <a:p>
            <a:pPr marL="1371600" indent="-1371600">
              <a:buFont typeface="+mj-lt"/>
              <a:buAutoNum type="arabicPeriod"/>
            </a:pPr>
            <a:r>
              <a:rPr lang="es-AR" sz="800" dirty="0" smtClean="0"/>
              <a:t>E</a:t>
            </a:r>
            <a:r>
              <a:rPr lang="es-AR" sz="8000" dirty="0" smtClean="0"/>
              <a:t/>
            </a:r>
            <a:br>
              <a:rPr lang="es-AR" sz="8000" dirty="0" smtClean="0"/>
            </a:br>
            <a:endParaRPr lang="es-A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467544" y="1628800"/>
            <a:ext cx="7056784" cy="1477328"/>
          </a:xfrm>
          <a:prstGeom prst="rect">
            <a:avLst/>
          </a:prstGeom>
        </p:spPr>
        <p:txBody>
          <a:bodyPr wrap="square">
            <a:spAutoFit/>
          </a:bodyPr>
          <a:lstStyle/>
          <a:p>
            <a:pPr marL="457200" indent="-457200">
              <a:buAutoNum type="arabicPeriod" startAt="10"/>
            </a:pPr>
            <a:r>
              <a:rPr lang="es-AR" dirty="0" smtClean="0"/>
              <a:t>Separaciones parentales </a:t>
            </a:r>
            <a:endParaRPr lang="es-AR" dirty="0" smtClean="0"/>
          </a:p>
          <a:p>
            <a:pPr marL="457200" indent="-457200">
              <a:buAutoNum type="arabicPeriod" startAt="10"/>
            </a:pPr>
            <a:r>
              <a:rPr lang="es-AR" dirty="0" smtClean="0"/>
              <a:t>Mudanzas </a:t>
            </a:r>
            <a:endParaRPr lang="es-AR" dirty="0" smtClean="0"/>
          </a:p>
          <a:p>
            <a:pPr marL="457200" indent="-457200">
              <a:buAutoNum type="arabicPeriod" startAt="10"/>
            </a:pPr>
            <a:r>
              <a:rPr lang="es-AR" dirty="0" smtClean="0"/>
              <a:t>Perdidas significativas</a:t>
            </a:r>
            <a:endParaRPr lang="es-AR" dirty="0" smtClean="0"/>
          </a:p>
          <a:p>
            <a:pPr marL="457200" indent="-457200">
              <a:buAutoNum type="arabicPeriod" startAt="10"/>
            </a:pPr>
            <a:r>
              <a:rPr lang="es-AR" dirty="0" smtClean="0"/>
              <a:t>Historia </a:t>
            </a:r>
            <a:r>
              <a:rPr lang="es-AR" dirty="0" smtClean="0"/>
              <a:t>de </a:t>
            </a:r>
            <a:r>
              <a:rPr lang="es-AR" dirty="0" smtClean="0"/>
              <a:t>consumo.</a:t>
            </a:r>
            <a:endParaRPr lang="es-AR" dirty="0" smtClean="0"/>
          </a:p>
          <a:p>
            <a:pPr marL="457200" indent="-457200"/>
            <a:endParaRPr lang="es-A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167</TotalTime>
  <Words>576</Words>
  <Application>Microsoft Office PowerPoint</Application>
  <PresentationFormat>Presentación en pantalla (4:3)</PresentationFormat>
  <Paragraphs>87</Paragraphs>
  <Slides>13</Slides>
  <Notes>0</Notes>
  <HiddenSlides>0</HiddenSlides>
  <MMClips>0</MMClips>
  <ScaleCrop>false</ScaleCrop>
  <HeadingPairs>
    <vt:vector size="4" baseType="variant">
      <vt:variant>
        <vt:lpstr>Tema</vt:lpstr>
      </vt:variant>
      <vt:variant>
        <vt:i4>1</vt:i4>
      </vt:variant>
      <vt:variant>
        <vt:lpstr>Títulos de diapositiva</vt:lpstr>
      </vt:variant>
      <vt:variant>
        <vt:i4>13</vt:i4>
      </vt:variant>
    </vt:vector>
  </HeadingPairs>
  <TitlesOfParts>
    <vt:vector size="14" baseType="lpstr">
      <vt:lpstr>Flujo</vt:lpstr>
      <vt:lpstr>Pacientes de Diagnóstico Dual  </vt:lpstr>
      <vt:lpstr>Primer diagnóstico diferencial. Indicadores a observar en relación al paciente.</vt:lpstr>
      <vt:lpstr>Ámbitos Institucionales en los cuales usualmente se demanda tratamiento, según niveles de complejidad</vt:lpstr>
      <vt:lpstr>Diapositiva 4</vt:lpstr>
      <vt:lpstr>Psicosis Tóxicas.</vt:lpstr>
      <vt:lpstr>Diagnóstico del Cuadro de Base.</vt:lpstr>
      <vt:lpstr>Por qué consumen los pacientes psicóticos?</vt:lpstr>
      <vt:lpstr>Cómo realizar un diagnostico diferencial?</vt:lpstr>
      <vt:lpstr>Diapositiva 9</vt:lpstr>
      <vt:lpstr>Diapositiva 10</vt:lpstr>
      <vt:lpstr>Diapositiva 11</vt:lpstr>
      <vt:lpstr>Diapositiva 12</vt:lpstr>
      <vt:lpstr> Terapia familiar para pacientes de doble diagnóstico.  Una de las claves del éxito del tratamiento consiste en que la madre del paciente nos autorice a intervenir como representante de la función paterna.  Comunidad terapéutica para pacientes de doble diagnóstico  La comunidad terapéutica es entendida como la estructura significante que permite la eficacia simbólica, su acción se efectiviza como un ritual simbólico cotidiano. Se realizan en dicha comunidad una serie de actividades cuya secuencia permite construir cierta simbolización.</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Diagnóstico Diferencial</dc:title>
  <dc:creator>alberto</dc:creator>
  <cp:lastModifiedBy>alberto</cp:lastModifiedBy>
  <cp:revision>19</cp:revision>
  <dcterms:created xsi:type="dcterms:W3CDTF">2016-06-05T15:38:17Z</dcterms:created>
  <dcterms:modified xsi:type="dcterms:W3CDTF">2016-06-06T00:25:35Z</dcterms:modified>
</cp:coreProperties>
</file>